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65" r:id="rId4"/>
    <p:sldId id="257" r:id="rId5"/>
    <p:sldId id="293" r:id="rId6"/>
    <p:sldId id="294" r:id="rId7"/>
    <p:sldId id="295" r:id="rId8"/>
    <p:sldId id="296" r:id="rId9"/>
    <p:sldId id="297" r:id="rId10"/>
    <p:sldId id="298" r:id="rId11"/>
    <p:sldId id="282" r:id="rId12"/>
    <p:sldId id="278" r:id="rId13"/>
    <p:sldId id="258" r:id="rId14"/>
    <p:sldId id="299" r:id="rId15"/>
    <p:sldId id="300" r:id="rId16"/>
    <p:sldId id="283" r:id="rId17"/>
    <p:sldId id="281" r:id="rId18"/>
    <p:sldId id="286" r:id="rId19"/>
    <p:sldId id="285" r:id="rId20"/>
    <p:sldId id="287" r:id="rId21"/>
    <p:sldId id="288" r:id="rId22"/>
    <p:sldId id="290" r:id="rId23"/>
    <p:sldId id="289" r:id="rId24"/>
    <p:sldId id="276" r:id="rId25"/>
    <p:sldId id="260" r:id="rId26"/>
    <p:sldId id="279" r:id="rId27"/>
    <p:sldId id="301" r:id="rId28"/>
    <p:sldId id="302" r:id="rId29"/>
    <p:sldId id="264" r:id="rId30"/>
  </p:sldIdLst>
  <p:sldSz cx="9144000" cy="6858000" type="screen4x3"/>
  <p:notesSz cx="6735763" cy="9869488"/>
  <p:custShowLst>
    <p:custShow name="東華" id="0">
      <p:sldLst>
        <p:sld r:id="rId2"/>
        <p:sld r:id="rId4"/>
        <p:sld r:id="rId5"/>
        <p:sld r:id="rId14"/>
        <p:sld r:id="rId26"/>
        <p:sld r:id="rId30"/>
      </p:sldLst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E"/>
    <a:srgbClr val="006600"/>
    <a:srgbClr val="00502E"/>
    <a:srgbClr val="00FF00"/>
    <a:srgbClr val="004098"/>
    <a:srgbClr val="0033CC"/>
    <a:srgbClr val="3C1E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0" autoAdjust="0"/>
  </p:normalViewPr>
  <p:slideViewPr>
    <p:cSldViewPr>
      <p:cViewPr>
        <p:scale>
          <a:sx n="100" d="100"/>
          <a:sy n="100" d="100"/>
        </p:scale>
        <p:origin x="-296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892" y="-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pchu\Desktop\100-103-1&#23416;&#24180;&#22659;&#22806;&#29983;&#25910;&#36027;&#32113;&#35336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'20141020'!$A$6</c:f>
              <c:strCache>
                <c:ptCount val="1"/>
                <c:pt idx="0">
                  <c:v>境外生合計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dLbls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'20141020'!$B$1:$H$1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'20141020'!$B$6:$H$6</c:f>
              <c:numCache>
                <c:formatCode>G/通用格式</c:formatCode>
                <c:ptCount val="7"/>
                <c:pt idx="0">
                  <c:v>330</c:v>
                </c:pt>
                <c:pt idx="1">
                  <c:v>339</c:v>
                </c:pt>
                <c:pt idx="2">
                  <c:v>423</c:v>
                </c:pt>
                <c:pt idx="3">
                  <c:v>408</c:v>
                </c:pt>
                <c:pt idx="4">
                  <c:v>447</c:v>
                </c:pt>
                <c:pt idx="5">
                  <c:v>480</c:v>
                </c:pt>
                <c:pt idx="6">
                  <c:v>601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'20141020'!$A$3</c:f>
              <c:strCache>
                <c:ptCount val="1"/>
                <c:pt idx="0">
                  <c:v>僑　生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'20141020'!$B$1:$H$1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'20141020'!$B$3:$H$3</c:f>
              <c:numCache>
                <c:formatCode>G/通用格式</c:formatCode>
                <c:ptCount val="7"/>
                <c:pt idx="0">
                  <c:v>184</c:v>
                </c:pt>
                <c:pt idx="1">
                  <c:v>178</c:v>
                </c:pt>
                <c:pt idx="2">
                  <c:v>214</c:v>
                </c:pt>
                <c:pt idx="3">
                  <c:v>201</c:v>
                </c:pt>
                <c:pt idx="4">
                  <c:v>228</c:v>
                </c:pt>
                <c:pt idx="5">
                  <c:v>224</c:v>
                </c:pt>
                <c:pt idx="6">
                  <c:v>253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'20141020'!$A$2</c:f>
              <c:strCache>
                <c:ptCount val="1"/>
                <c:pt idx="0">
                  <c:v>外籍生</c:v>
                </c:pt>
              </c:strCache>
            </c:strRef>
          </c:tx>
          <c:dLbls>
            <c:dLbl>
              <c:idx val="6"/>
              <c:layout>
                <c:manualLayout>
                  <c:x val="-4.998899543573917E-3"/>
                  <c:y val="-1.5715467328370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'20141020'!$B$1:$H$1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'20141020'!$B$2:$H$2</c:f>
              <c:numCache>
                <c:formatCode>G/通用格式</c:formatCode>
                <c:ptCount val="7"/>
                <c:pt idx="0">
                  <c:v>84</c:v>
                </c:pt>
                <c:pt idx="1">
                  <c:v>94</c:v>
                </c:pt>
                <c:pt idx="2">
                  <c:v>138</c:v>
                </c:pt>
                <c:pt idx="3">
                  <c:v>138</c:v>
                </c:pt>
                <c:pt idx="4">
                  <c:v>148</c:v>
                </c:pt>
                <c:pt idx="5">
                  <c:v>160</c:v>
                </c:pt>
                <c:pt idx="6">
                  <c:v>196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'20141020'!$A$5</c:f>
              <c:strCache>
                <c:ptCount val="1"/>
                <c:pt idx="0">
                  <c:v>交換生</c:v>
                </c:pt>
              </c:strCache>
            </c:strRef>
          </c:tx>
          <c:dLbls>
            <c:dLbl>
              <c:idx val="0"/>
              <c:layout>
                <c:manualLayout>
                  <c:x val="-5.6431239213725289E-2"/>
                  <c:y val="-2.564102564102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861382406113325E-3"/>
                  <c:y val="-2.23325062034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508248988106754E-2"/>
                  <c:y val="-3.2258064516129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508248988106754E-2"/>
                  <c:y val="-3.2258064516129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50824898810682E-2"/>
                  <c:y val="-3.8875103391232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785477523246795E-3"/>
                  <c:y val="-5.78990901571546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'20141020'!$B$1:$H$1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'20141020'!$B$5:$H$5</c:f>
              <c:numCache>
                <c:formatCode>G/通用格式</c:formatCode>
                <c:ptCount val="7"/>
                <c:pt idx="0">
                  <c:v>60</c:v>
                </c:pt>
                <c:pt idx="1">
                  <c:v>65</c:v>
                </c:pt>
                <c:pt idx="2">
                  <c:v>68</c:v>
                </c:pt>
                <c:pt idx="3">
                  <c:v>66</c:v>
                </c:pt>
                <c:pt idx="4">
                  <c:v>65</c:v>
                </c:pt>
                <c:pt idx="5">
                  <c:v>90</c:v>
                </c:pt>
                <c:pt idx="6">
                  <c:v>144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'20141020'!$A$7</c:f>
              <c:strCache>
                <c:ptCount val="1"/>
                <c:pt idx="0">
                  <c:v>出國交換生</c:v>
                </c:pt>
              </c:strCache>
            </c:strRef>
          </c:tx>
          <c:dLbls>
            <c:dLbl>
              <c:idx val="1"/>
              <c:layout>
                <c:manualLayout>
                  <c:x val="-2.6613859541844233E-2"/>
                  <c:y val="-2.6468155500413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519246899734281E-3"/>
                  <c:y val="-1.6542597187758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713970030995728E-3"/>
                  <c:y val="-1.9851116625310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122110747495422E-4"/>
                  <c:y val="-1.9851116625310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853683646219742E-2"/>
                  <c:y val="-2.977667493796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122110747508329E-4"/>
                  <c:y val="-1.3234077750206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zh-TW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'20141020'!$B$1:$H$1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'20141020'!$B$7:$H$7</c:f>
              <c:numCache>
                <c:formatCode>G/通用格式</c:formatCode>
                <c:ptCount val="7"/>
                <c:pt idx="0">
                  <c:v>31</c:v>
                </c:pt>
                <c:pt idx="1">
                  <c:v>11</c:v>
                </c:pt>
                <c:pt idx="2">
                  <c:v>33</c:v>
                </c:pt>
                <c:pt idx="3">
                  <c:v>29</c:v>
                </c:pt>
                <c:pt idx="4">
                  <c:v>36</c:v>
                </c:pt>
                <c:pt idx="5">
                  <c:v>18</c:v>
                </c:pt>
                <c:pt idx="6">
                  <c:v>46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'20141020'!$A$4</c:f>
              <c:strCache>
                <c:ptCount val="1"/>
                <c:pt idx="0">
                  <c:v>陸　生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endParaRPr lang="zh-TW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'20141020'!$B$1:$H$1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'20141020'!$B$4:$H$4</c:f>
              <c:numCache>
                <c:formatCode>G/通用格式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764416"/>
        <c:axId val="112766336"/>
      </c:lineChart>
      <c:catAx>
        <c:axId val="11276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學期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2766336"/>
        <c:crosses val="autoZero"/>
        <c:auto val="1"/>
        <c:lblAlgn val="ctr"/>
        <c:lblOffset val="100"/>
        <c:noMultiLvlLbl val="0"/>
      </c:catAx>
      <c:valAx>
        <c:axId val="11276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zh-TW" altLang="en-US"/>
                  <a:t>學生人數</a:t>
                </a:r>
              </a:p>
            </c:rich>
          </c:tx>
          <c:layout/>
          <c:overlay val="0"/>
        </c:title>
        <c:numFmt formatCode="G/通用格式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zh-TW"/>
          </a:p>
        </c:txPr>
        <c:crossAx val="112764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9"/>
          <c:order val="0"/>
          <c:tx>
            <c:strRef>
              <c:f>身分別統計!$L$1</c:f>
              <c:strCache>
                <c:ptCount val="1"/>
                <c:pt idx="0">
                  <c:v>總計</c:v>
                </c:pt>
              </c:strCache>
            </c:strRef>
          </c:tx>
          <c:cat>
            <c:strRef>
              <c:f>身分別統計!$A$3:$A$9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身分別統計!$M$3:$M$9</c:f>
              <c:numCache>
                <c:formatCode>_-* #,##0_-;!-* #,##0_-;_-* "-"??_-;_-@_-</c:formatCode>
                <c:ptCount val="7"/>
                <c:pt idx="0">
                  <c:v>6421853</c:v>
                </c:pt>
                <c:pt idx="1">
                  <c:v>4788066</c:v>
                </c:pt>
                <c:pt idx="2">
                  <c:v>8257490</c:v>
                </c:pt>
                <c:pt idx="3">
                  <c:v>6810086</c:v>
                </c:pt>
                <c:pt idx="4">
                  <c:v>9976006</c:v>
                </c:pt>
                <c:pt idx="5">
                  <c:v>10059783</c:v>
                </c:pt>
                <c:pt idx="6">
                  <c:v>15619168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身分別統計!$B$1</c:f>
              <c:strCache>
                <c:ptCount val="1"/>
                <c:pt idx="0">
                  <c:v>外籍生</c:v>
                </c:pt>
              </c:strCache>
            </c:strRef>
          </c:tx>
          <c:cat>
            <c:strRef>
              <c:f>身分別統計!$A$3:$A$9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身分別統計!$C$3:$C$9</c:f>
              <c:numCache>
                <c:formatCode>_-* #,##0_-;!-* #,##0_-;_-* "-"??_-;_-@_-</c:formatCode>
                <c:ptCount val="7"/>
                <c:pt idx="0">
                  <c:v>368860</c:v>
                </c:pt>
                <c:pt idx="1">
                  <c:v>230720</c:v>
                </c:pt>
                <c:pt idx="2">
                  <c:v>680140</c:v>
                </c:pt>
                <c:pt idx="3">
                  <c:v>1510300</c:v>
                </c:pt>
                <c:pt idx="4">
                  <c:v>2213580</c:v>
                </c:pt>
                <c:pt idx="5">
                  <c:v>3345920</c:v>
                </c:pt>
                <c:pt idx="6">
                  <c:v>5445000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身分別統計!$H$1</c:f>
              <c:strCache>
                <c:ptCount val="1"/>
                <c:pt idx="0">
                  <c:v>僑生</c:v>
                </c:pt>
              </c:strCache>
            </c:strRef>
          </c:tx>
          <c:cat>
            <c:strRef>
              <c:f>身分別統計!$A$3:$A$9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身分別統計!$I$3:$I$9</c:f>
              <c:numCache>
                <c:formatCode>_-* #,##0_-;!-* #,##0_-;_-* "-"??_-;_-@_-</c:formatCode>
                <c:ptCount val="7"/>
                <c:pt idx="0">
                  <c:v>2733087</c:v>
                </c:pt>
                <c:pt idx="1">
                  <c:v>2095390</c:v>
                </c:pt>
                <c:pt idx="2">
                  <c:v>3263614</c:v>
                </c:pt>
                <c:pt idx="3">
                  <c:v>2419803</c:v>
                </c:pt>
                <c:pt idx="4">
                  <c:v>3655940</c:v>
                </c:pt>
                <c:pt idx="5">
                  <c:v>2750767</c:v>
                </c:pt>
                <c:pt idx="6">
                  <c:v>4108441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身分別統計!$J$1</c:f>
              <c:strCache>
                <c:ptCount val="1"/>
                <c:pt idx="0">
                  <c:v>港澳生</c:v>
                </c:pt>
              </c:strCache>
            </c:strRef>
          </c:tx>
          <c:cat>
            <c:strRef>
              <c:f>身分別統計!$A$3:$A$9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身分別統計!$K$3:$K$9</c:f>
              <c:numCache>
                <c:formatCode>_-* #,##0_-;!-* #,##0_-;_-* "-"??_-;_-@_-</c:formatCode>
                <c:ptCount val="7"/>
                <c:pt idx="0">
                  <c:v>3175226</c:v>
                </c:pt>
                <c:pt idx="1">
                  <c:v>2338696</c:v>
                </c:pt>
                <c:pt idx="2">
                  <c:v>4175176</c:v>
                </c:pt>
                <c:pt idx="3">
                  <c:v>2713883</c:v>
                </c:pt>
                <c:pt idx="4">
                  <c:v>3807946</c:v>
                </c:pt>
                <c:pt idx="5">
                  <c:v>2855496</c:v>
                </c:pt>
                <c:pt idx="6">
                  <c:v>4376547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身分別統計!$F$1</c:f>
              <c:strCache>
                <c:ptCount val="1"/>
                <c:pt idx="0">
                  <c:v>陸生</c:v>
                </c:pt>
              </c:strCache>
            </c:strRef>
          </c:tx>
          <c:cat>
            <c:strRef>
              <c:f>身分別統計!$A$3:$A$9</c:f>
              <c:strCache>
                <c:ptCount val="7"/>
                <c:pt idx="0">
                  <c:v>100-1</c:v>
                </c:pt>
                <c:pt idx="1">
                  <c:v>100-2</c:v>
                </c:pt>
                <c:pt idx="2">
                  <c:v>101-1</c:v>
                </c:pt>
                <c:pt idx="3">
                  <c:v>101-2</c:v>
                </c:pt>
                <c:pt idx="4">
                  <c:v>102-1</c:v>
                </c:pt>
                <c:pt idx="5">
                  <c:v>102-2</c:v>
                </c:pt>
                <c:pt idx="6">
                  <c:v>103-1</c:v>
                </c:pt>
              </c:strCache>
            </c:strRef>
          </c:cat>
          <c:val>
            <c:numRef>
              <c:f>身分別統計!$G$3:$G$9</c:f>
              <c:numCache>
                <c:formatCode>_-* #,##0_-;!-* #,##0_-;_-* "-"??_-;_-@_-</c:formatCode>
                <c:ptCount val="7"/>
                <c:pt idx="0">
                  <c:v>144680</c:v>
                </c:pt>
                <c:pt idx="1">
                  <c:v>123260</c:v>
                </c:pt>
                <c:pt idx="2">
                  <c:v>138560</c:v>
                </c:pt>
                <c:pt idx="3">
                  <c:v>166100</c:v>
                </c:pt>
                <c:pt idx="4">
                  <c:v>298540</c:v>
                </c:pt>
                <c:pt idx="5">
                  <c:v>301600</c:v>
                </c:pt>
                <c:pt idx="6">
                  <c:v>519180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身分別統計!$E$1</c:f>
              <c:strCache>
                <c:ptCount val="1"/>
                <c:pt idx="0">
                  <c:v>交換生</c:v>
                </c:pt>
              </c:strCache>
            </c:strRef>
          </c:tx>
          <c:val>
            <c:numRef>
              <c:f>身分別統計!$E$3:$E$9</c:f>
              <c:numCache>
                <c:formatCode>_-* #,##0_-;!-* #,##0_-;_-* "-"??_-;_-@_-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806000</c:v>
                </c:pt>
                <c:pt idx="6">
                  <c:v>1170000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82048"/>
        <c:axId val="113283840"/>
      </c:lineChart>
      <c:catAx>
        <c:axId val="113282048"/>
        <c:scaling>
          <c:orientation val="minMax"/>
        </c:scaling>
        <c:delete val="0"/>
        <c:axPos val="b"/>
        <c:numFmt formatCode="G/通用格式" sourceLinked="1"/>
        <c:majorTickMark val="none"/>
        <c:minorTickMark val="none"/>
        <c:tickLblPos val="nextTo"/>
        <c:crossAx val="113283840"/>
        <c:crosses val="autoZero"/>
        <c:auto val="1"/>
        <c:lblAlgn val="ctr"/>
        <c:lblOffset val="100"/>
        <c:noMultiLvlLbl val="0"/>
      </c:catAx>
      <c:valAx>
        <c:axId val="113283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收費金額</a:t>
                </a:r>
              </a:p>
            </c:rich>
          </c:tx>
          <c:overlay val="0"/>
        </c:title>
        <c:numFmt formatCode="_-* #,##0_-;!-* #,##0_-;_-* &quot;-&quot;??_-;_-@_-" sourceLinked="1"/>
        <c:majorTickMark val="none"/>
        <c:minorTickMark val="none"/>
        <c:tickLblPos val="nextTo"/>
        <c:crossAx val="113282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A05BF-4669-4266-9D36-DEF17AE0965B}" type="datetimeFigureOut">
              <a:rPr lang="zh-TW" altLang="en-US" smtClean="0"/>
              <a:t>2014/11/27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1B202-EFBA-4A90-9E17-3FB8483D67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51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636479B-79F0-415A-B737-6C17F2AE35A2}" type="datetimeFigureOut">
              <a:rPr lang="zh-TW" altLang="en-US"/>
              <a:pPr>
                <a:defRPr/>
              </a:pPr>
              <a:t>2014/11/27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C7EDAD-1AA1-46AA-823E-5837D68051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365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708E6A-07D4-468F-8BC5-A7CB3939282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AD5B8D-8DA7-4B0D-B518-51A8CC52FB9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AD5B8D-8DA7-4B0D-B518-51A8CC52FB9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本校僑生前三名為馬來西亞、澳門及香港，擬蒐集熱門高中，邀請畢業校友回母校宣傳招生。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(1)</a:t>
            </a:r>
            <a:r>
              <a:rPr lang="zh-TW" altLang="en-US" dirty="0" smtClean="0"/>
              <a:t>本校外生多來自蒙古、印尼、印度、越南，擬畢業校友回母校宣傳招生。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從東南亞地區延伸至歐美地區（大陸市場日趨茁壯，華語課程需求增加）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(1)</a:t>
            </a:r>
            <a:r>
              <a:rPr lang="zh-TW" altLang="en-US" dirty="0" smtClean="0"/>
              <a:t>向大陸地區來校交換學生進行招生宣傳　</a:t>
            </a:r>
            <a:r>
              <a:rPr lang="en-US" altLang="zh-TW" dirty="0" smtClean="0"/>
              <a:t>(2)</a:t>
            </a:r>
            <a:r>
              <a:rPr lang="zh-TW" altLang="en-US" dirty="0" smtClean="0"/>
              <a:t>至姊妹校進行研究所招生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7EDAD-1AA1-46AA-823E-5837D68051C6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92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7EDAD-1AA1-46AA-823E-5837D68051C6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90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alphaModFix amt="20000"/>
            <a:lum/>
          </a:blip>
          <a:srcRect/>
          <a:stretch>
            <a:fillRect l="-4000" r="-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_o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版面配置區 3"/>
          <p:cNvSpPr txBox="1">
            <a:spLocks/>
          </p:cNvSpPr>
          <p:nvPr/>
        </p:nvSpPr>
        <p:spPr>
          <a:xfrm>
            <a:off x="8027988" y="6578600"/>
            <a:ext cx="1008062" cy="196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1200" b="1" dirty="0" smtClean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2014.03.26</a:t>
            </a:r>
            <a:r>
              <a:rPr kumimoji="0"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2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6C3E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9" name="日期版面配置區 3"/>
          <p:cNvSpPr txBox="1">
            <a:spLocks/>
          </p:cNvSpPr>
          <p:nvPr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pic>
        <p:nvPicPr>
          <p:cNvPr id="7" name="圖片 6" descr="logo_old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期版面配置區 3"/>
          <p:cNvSpPr txBox="1">
            <a:spLocks/>
          </p:cNvSpPr>
          <p:nvPr userDrawn="1"/>
        </p:nvSpPr>
        <p:spPr>
          <a:xfrm>
            <a:off x="1691680" y="6469459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6876256" y="6538525"/>
            <a:ext cx="2173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665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13D-CD66-4C27-B0A9-8CE093CAE0B0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9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9AE2-6857-4C70-AEDF-E00F51F6DB8A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691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449"/>
            <a:ext cx="9144000" cy="1550935"/>
          </a:xfrm>
          <a:prstGeom prst="rect">
            <a:avLst/>
          </a:prstGeom>
        </p:spPr>
      </p:pic>
      <p:pic>
        <p:nvPicPr>
          <p:cNvPr id="4" name="圖片 6" descr="logo_o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版面配置區 3"/>
          <p:cNvSpPr txBox="1">
            <a:spLocks/>
          </p:cNvSpPr>
          <p:nvPr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6" name="日期版面配置區 3"/>
          <p:cNvSpPr txBox="1">
            <a:spLocks/>
          </p:cNvSpPr>
          <p:nvPr/>
        </p:nvSpPr>
        <p:spPr>
          <a:xfrm>
            <a:off x="8027988" y="6578600"/>
            <a:ext cx="1008062" cy="196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1200" b="1" dirty="0" smtClean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2014.03.26</a:t>
            </a:r>
            <a:r>
              <a:rPr kumimoji="0" lang="zh-TW" altLang="en-US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2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006C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502E"/>
                </a:solidFill>
              </a:defRPr>
            </a:lvl1pPr>
            <a:lvl2pPr>
              <a:defRPr b="1">
                <a:solidFill>
                  <a:srgbClr val="00502E"/>
                </a:solidFill>
              </a:defRPr>
            </a:lvl2pPr>
            <a:lvl3pPr>
              <a:defRPr b="1">
                <a:solidFill>
                  <a:srgbClr val="00502E"/>
                </a:solidFill>
              </a:defRPr>
            </a:lvl3pPr>
            <a:lvl4pPr>
              <a:defRPr b="1">
                <a:solidFill>
                  <a:srgbClr val="00502E"/>
                </a:solidFill>
              </a:defRPr>
            </a:lvl4pPr>
            <a:lvl5pPr>
              <a:defRPr b="1">
                <a:solidFill>
                  <a:srgbClr val="00502E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pic>
        <p:nvPicPr>
          <p:cNvPr id="7" name="圖片 6" descr="logo_old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版面配置區 3"/>
          <p:cNvSpPr txBox="1">
            <a:spLocks/>
          </p:cNvSpPr>
          <p:nvPr userDrawn="1"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6876256" y="6538525"/>
            <a:ext cx="2173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395536" y="1484784"/>
            <a:ext cx="835292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8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國際事務委員會 </a:t>
            </a:r>
            <a:r>
              <a:rPr lang="en-US" altLang="zh-TW" b="1" dirty="0" smtClean="0"/>
              <a:t>2014.11.27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3456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55A0-BD67-439B-A8C0-2196B20B902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108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93DB-7E35-4D15-8374-A18B679D4BFA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30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E0A0-7B2B-4FCB-BEF8-FFB36BAA9781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847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AF54-40D0-47CF-AD62-8EE31AF1C238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82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5FFE-0927-44E6-A2D6-1874E0428C3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74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6160-AF81-4700-9EE3-1F4E12A3EDF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502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1047"/>
            <a:ext cx="91440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37391E-D185-44B5-B6DA-20E61972C6AC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日期版面配置區 3"/>
          <p:cNvSpPr txBox="1">
            <a:spLocks/>
          </p:cNvSpPr>
          <p:nvPr userDrawn="1"/>
        </p:nvSpPr>
        <p:spPr>
          <a:xfrm>
            <a:off x="1692275" y="6469063"/>
            <a:ext cx="2303463" cy="4159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000" b="1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國際事務處</a:t>
            </a:r>
            <a:endParaRPr kumimoji="0" lang="en-US" altLang="zh-TW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  <a:p>
            <a:r>
              <a:rPr kumimoji="0" lang="en-US" altLang="zh-TW" sz="1000" dirty="0">
                <a:solidFill>
                  <a:schemeClr val="bg1"/>
                </a:solidFill>
                <a:latin typeface="Arial" charset="0"/>
                <a:ea typeface="微軟正黑體" pitchFamily="34" charset="-120"/>
                <a:cs typeface="Arial" charset="0"/>
              </a:rPr>
              <a:t>Office of International Affairs (OIA</a:t>
            </a:r>
            <a:r>
              <a:rPr kumimoji="0" lang="en-US" altLang="zh-TW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)</a:t>
            </a:r>
            <a:r>
              <a:rPr kumimoji="0" lang="zh-TW" altLang="en-US" sz="1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　</a:t>
            </a:r>
            <a:endParaRPr kumimoji="0" lang="zh-TW" altLang="en-US" sz="1000" b="1" dirty="0">
              <a:solidFill>
                <a:schemeClr val="bg1"/>
              </a:solidFill>
              <a:latin typeface="Arial" charset="0"/>
              <a:ea typeface="微軟正黑體" pitchFamily="34" charset="-12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6600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標楷體" pitchFamily="65" charset="-12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502E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___2.xlsx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34" y="4872832"/>
            <a:ext cx="4448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837659" y="4761707"/>
            <a:ext cx="2236788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6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國際事務處</a:t>
            </a:r>
            <a:endParaRPr kumimoji="0" lang="en-US" altLang="zh-TW" sz="3200" b="1" dirty="0">
              <a:solidFill>
                <a:srgbClr val="006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6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褚　志　鵬</a:t>
            </a:r>
            <a:endParaRPr kumimoji="0" lang="en-US" altLang="zh-TW" sz="3200" b="1" dirty="0">
              <a:solidFill>
                <a:srgbClr val="006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103</a:t>
            </a:r>
            <a:r>
              <a:rPr lang="zh-TW" altLang="en-US" dirty="0" smtClean="0"/>
              <a:t>學年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第一次國際事務委員會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cs typeface="Arial" charset="0"/>
              </a:rPr>
              <a:t>展望</a:t>
            </a:r>
            <a:r>
              <a:rPr lang="en-US" altLang="zh-TW" dirty="0">
                <a:latin typeface="Arial" panose="020B0604020202020204" pitchFamily="34" charset="0"/>
              </a:rPr>
              <a:t>2015-2016</a:t>
            </a: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8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140968"/>
            <a:ext cx="4978896" cy="1972816"/>
          </a:xfrm>
        </p:spPr>
        <p:txBody>
          <a:bodyPr/>
          <a:lstStyle/>
          <a:p>
            <a:r>
              <a:rPr lang="zh-TW" altLang="en-US" dirty="0" smtClean="0"/>
              <a:t>現在並非晴空萬里</a:t>
            </a:r>
            <a:endParaRPr lang="en-US" altLang="zh-TW" dirty="0" smtClean="0"/>
          </a:p>
          <a:p>
            <a:r>
              <a:rPr lang="zh-TW" altLang="en-US" dirty="0" smtClean="0"/>
              <a:t>也幸好不是大風大雨</a:t>
            </a:r>
            <a:endParaRPr lang="en-US" altLang="zh-TW" dirty="0" smtClean="0"/>
          </a:p>
          <a:p>
            <a:r>
              <a:rPr lang="zh-TW" altLang="en-US" dirty="0" smtClean="0"/>
              <a:t>正是未雨綢繆的時候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99866"/>
            <a:ext cx="3219450" cy="19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8478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七角星形 6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1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不足之處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5569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dirty="0" smtClean="0"/>
              <a:t>僑生的招生待加強</a:t>
            </a:r>
            <a:endParaRPr lang="en-US" altLang="zh-TW" dirty="0" smtClean="0"/>
          </a:p>
          <a:p>
            <a:r>
              <a:rPr lang="zh-TW" altLang="en-US" dirty="0"/>
              <a:t>外籍生</a:t>
            </a:r>
            <a:r>
              <a:rPr lang="zh-TW" altLang="en-US" dirty="0" smtClean="0"/>
              <a:t>的延攬可提升</a:t>
            </a:r>
            <a:endParaRPr lang="en-US" altLang="zh-TW" dirty="0" smtClean="0"/>
          </a:p>
          <a:p>
            <a:r>
              <a:rPr lang="zh-TW" altLang="en-US" dirty="0"/>
              <a:t>陸生的市場要布</a:t>
            </a:r>
            <a:r>
              <a:rPr lang="zh-TW" altLang="en-US" dirty="0" smtClean="0"/>
              <a:t>局</a:t>
            </a:r>
            <a:endParaRPr lang="en-US" altLang="zh-TW" dirty="0" smtClean="0"/>
          </a:p>
          <a:p>
            <a:r>
              <a:rPr lang="zh-TW" altLang="en-US" dirty="0"/>
              <a:t>交換生的進出要</a:t>
            </a:r>
            <a:r>
              <a:rPr lang="zh-TW" altLang="en-US" dirty="0" smtClean="0"/>
              <a:t>增加</a:t>
            </a:r>
            <a:endParaRPr lang="en-US" altLang="zh-TW" dirty="0" smtClean="0"/>
          </a:p>
          <a:p>
            <a:r>
              <a:rPr lang="zh-TW" altLang="en-US" dirty="0"/>
              <a:t>華語中心的語言生招生突破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1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cs typeface="Arial" charset="0"/>
              </a:rPr>
              <a:t>台灣的境外生整體會持續增加</a:t>
            </a:r>
            <a:endParaRPr lang="zh-TW" altLang="en-US" dirty="0" smtClean="0">
              <a:cs typeface="Arial" charset="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370100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Arial" charset="0"/>
                <a:cs typeface="Arial" charset="0"/>
              </a:rPr>
              <a:t>市場</a:t>
            </a:r>
            <a:r>
              <a:rPr lang="zh-TW" altLang="en-US" dirty="0" smtClean="0">
                <a:latin typeface="Arial" charset="0"/>
                <a:cs typeface="Arial" charset="0"/>
              </a:rPr>
              <a:t>是越來越大</a:t>
            </a:r>
            <a:r>
              <a:rPr lang="en-US" altLang="zh-TW" dirty="0" smtClean="0">
                <a:latin typeface="Arial" charset="0"/>
                <a:cs typeface="Arial" charset="0"/>
              </a:rPr>
              <a:t>(Why?)</a:t>
            </a:r>
          </a:p>
          <a:p>
            <a:pPr lvl="1"/>
            <a:r>
              <a:rPr lang="zh-TW" altLang="en-US" dirty="0">
                <a:latin typeface="Arial" charset="0"/>
                <a:cs typeface="Arial" charset="0"/>
              </a:rPr>
              <a:t>教育部預計</a:t>
            </a:r>
            <a:r>
              <a:rPr lang="en-US" altLang="zh-TW" dirty="0">
                <a:latin typeface="Arial" charset="0"/>
                <a:cs typeface="Arial" charset="0"/>
              </a:rPr>
              <a:t>105</a:t>
            </a:r>
            <a:r>
              <a:rPr lang="zh-TW" altLang="en-US" dirty="0">
                <a:latin typeface="Arial" charset="0"/>
                <a:cs typeface="Arial" charset="0"/>
              </a:rPr>
              <a:t>年境外生達成</a:t>
            </a:r>
            <a:r>
              <a:rPr lang="en-US" altLang="zh-TW" dirty="0">
                <a:latin typeface="Arial" charset="0"/>
                <a:cs typeface="Arial" charset="0"/>
              </a:rPr>
              <a:t>10</a:t>
            </a:r>
            <a:r>
              <a:rPr lang="zh-TW" altLang="en-US" dirty="0">
                <a:latin typeface="Arial" charset="0"/>
                <a:cs typeface="Arial" charset="0"/>
              </a:rPr>
              <a:t>萬人</a:t>
            </a:r>
            <a:endParaRPr lang="en-US" altLang="zh-TW" dirty="0">
              <a:latin typeface="Arial" charset="0"/>
              <a:cs typeface="Arial" charset="0"/>
            </a:endParaRPr>
          </a:p>
          <a:p>
            <a:pPr lvl="1"/>
            <a:r>
              <a:rPr lang="en-US" altLang="zh-TW" dirty="0">
                <a:latin typeface="Arial" charset="0"/>
                <a:cs typeface="Arial" charset="0"/>
              </a:rPr>
              <a:t>102</a:t>
            </a:r>
            <a:r>
              <a:rPr lang="zh-TW" altLang="en-US" dirty="0">
                <a:latin typeface="Arial" charset="0"/>
                <a:cs typeface="Arial" charset="0"/>
              </a:rPr>
              <a:t>學年度境外生接近</a:t>
            </a:r>
            <a:r>
              <a:rPr lang="en-US" altLang="zh-TW" dirty="0">
                <a:latin typeface="Arial" charset="0"/>
                <a:cs typeface="Arial" charset="0"/>
              </a:rPr>
              <a:t>8</a:t>
            </a:r>
            <a:r>
              <a:rPr lang="zh-TW" altLang="en-US" dirty="0">
                <a:latin typeface="Arial" charset="0"/>
                <a:cs typeface="Arial" charset="0"/>
              </a:rPr>
              <a:t>萬人</a:t>
            </a:r>
            <a:endParaRPr lang="en-US" altLang="zh-TW" dirty="0">
              <a:latin typeface="Arial" charset="0"/>
              <a:cs typeface="Arial" charset="0"/>
            </a:endParaRPr>
          </a:p>
          <a:p>
            <a:endParaRPr lang="en-US" altLang="zh-TW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cs typeface="Arial" charset="0"/>
              </a:rPr>
              <a:t>台灣高教國際化競爭加劇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7499176" cy="3701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Arial" charset="0"/>
                <a:cs typeface="Arial" charset="0"/>
              </a:rPr>
              <a:t>市場</a:t>
            </a:r>
            <a:r>
              <a:rPr lang="zh-TW" altLang="en-US" dirty="0">
                <a:latin typeface="Arial" charset="0"/>
                <a:cs typeface="Arial" charset="0"/>
              </a:rPr>
              <a:t>是競爭</a:t>
            </a:r>
            <a:r>
              <a:rPr lang="zh-TW" altLang="en-US" dirty="0" smtClean="0">
                <a:latin typeface="Arial" charset="0"/>
                <a:cs typeface="Arial" charset="0"/>
              </a:rPr>
              <a:t>的 </a:t>
            </a:r>
            <a:r>
              <a:rPr lang="en-US" altLang="zh-TW" dirty="0" smtClean="0">
                <a:latin typeface="Arial" charset="0"/>
                <a:cs typeface="Arial" charset="0"/>
              </a:rPr>
              <a:t>(Why?)</a:t>
            </a:r>
          </a:p>
          <a:p>
            <a:r>
              <a:rPr lang="zh-TW" altLang="en-US" dirty="0"/>
              <a:t>台灣</a:t>
            </a:r>
            <a:r>
              <a:rPr lang="en-US" altLang="zh-TW" dirty="0"/>
              <a:t>32</a:t>
            </a:r>
            <a:r>
              <a:rPr lang="zh-TW" altLang="en-US" dirty="0"/>
              <a:t>所大學管理學院成為會員，有</a:t>
            </a:r>
            <a:r>
              <a:rPr lang="en-US" altLang="zh-TW" dirty="0"/>
              <a:t>12</a:t>
            </a:r>
            <a:r>
              <a:rPr lang="zh-TW" altLang="en-US" dirty="0"/>
              <a:t>校取得認證。大陸也有</a:t>
            </a:r>
            <a:r>
              <a:rPr lang="en-US" altLang="zh-TW" dirty="0"/>
              <a:t>9</a:t>
            </a:r>
            <a:r>
              <a:rPr lang="zh-TW" altLang="en-US" dirty="0"/>
              <a:t>校</a:t>
            </a:r>
            <a:r>
              <a:rPr lang="en-US" altLang="zh-TW" dirty="0"/>
              <a:t>!</a:t>
            </a:r>
          </a:p>
          <a:p>
            <a:r>
              <a:rPr lang="zh-TW" altLang="en-US" dirty="0" smtClean="0"/>
              <a:t>更多的學校提供全英學程</a:t>
            </a:r>
            <a:r>
              <a:rPr lang="en-US" altLang="zh-TW" dirty="0" smtClean="0"/>
              <a:t>, </a:t>
            </a:r>
            <a:r>
              <a:rPr lang="zh-TW" altLang="en-US" dirty="0" smtClean="0"/>
              <a:t>爭取公費生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南中山</a:t>
            </a:r>
            <a:r>
              <a:rPr lang="en-US" altLang="zh-TW" dirty="0"/>
              <a:t>•</a:t>
            </a:r>
            <a:r>
              <a:rPr lang="zh-TW" altLang="en-US" dirty="0"/>
              <a:t>北政大」南北</a:t>
            </a:r>
            <a:r>
              <a:rPr lang="zh-TW" altLang="en-US" dirty="0" smtClean="0"/>
              <a:t>聯盟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南臺灣大學國際交流</a:t>
            </a:r>
            <a:r>
              <a:rPr lang="zh-TW" altLang="en-US" dirty="0" smtClean="0"/>
              <a:t>策略聯盟</a:t>
            </a:r>
            <a:r>
              <a:rPr lang="zh-TW" altLang="en-US" dirty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中文系</a:t>
            </a:r>
            <a:r>
              <a:rPr lang="zh-TW" altLang="en-US" dirty="0"/>
              <a:t>邁向國際化 臺灣南區大學中文系策略聯盟提昇</a:t>
            </a:r>
            <a:r>
              <a:rPr lang="en-US" altLang="zh-TW" dirty="0"/>
              <a:t>8</a:t>
            </a:r>
            <a:r>
              <a:rPr lang="zh-TW" altLang="en-US" dirty="0"/>
              <a:t>校國際競爭力</a:t>
            </a:r>
            <a:r>
              <a:rPr lang="en-US" altLang="zh-TW" sz="1300" dirty="0" smtClean="0">
                <a:latin typeface="Arial" charset="0"/>
                <a:cs typeface="Arial" charset="0"/>
              </a:rPr>
              <a:t>http</a:t>
            </a:r>
            <a:r>
              <a:rPr lang="en-US" altLang="zh-TW" sz="1300" dirty="0">
                <a:latin typeface="Arial" charset="0"/>
                <a:cs typeface="Arial" charset="0"/>
              </a:rPr>
              <a:t>://web.ncku.edu.tw/files/14-1000-80106,r1062-1.php</a:t>
            </a:r>
            <a:endParaRPr lang="en-US" altLang="zh-TW" sz="13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東華與他</a:t>
            </a:r>
            <a:r>
              <a:rPr lang="zh-TW" altLang="en-US" dirty="0" smtClean="0"/>
              <a:t>校</a:t>
            </a:r>
            <a:r>
              <a:rPr lang="zh-TW" altLang="en-US" dirty="0"/>
              <a:t>近三年</a:t>
            </a:r>
            <a:r>
              <a:rPr lang="zh-TW" altLang="en-US" dirty="0" smtClean="0"/>
              <a:t>境外</a:t>
            </a:r>
            <a:r>
              <a:rPr lang="zh-TW" altLang="en-US" dirty="0"/>
              <a:t>學生比較</a:t>
            </a: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865624"/>
              </p:ext>
            </p:extLst>
          </p:nvPr>
        </p:nvGraphicFramePr>
        <p:xfrm>
          <a:off x="239887" y="1628800"/>
          <a:ext cx="8841405" cy="367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工作表" r:id="rId5" imgW="10296657" imgH="4276800" progId="Excel.Sheet.12">
                  <p:embed/>
                </p:oleObj>
              </mc:Choice>
              <mc:Fallback>
                <p:oleObj name="工作表" r:id="rId5" imgW="10296657" imgH="4276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887" y="1628800"/>
                        <a:ext cx="8841405" cy="367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84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Arial" charset="0"/>
                <a:cs typeface="Arial" charset="0"/>
              </a:rPr>
              <a:t>我們的供給能力是關鍵</a:t>
            </a:r>
            <a:endParaRPr lang="en-US" altLang="zh-TW" dirty="0">
              <a:latin typeface="Arial" charset="0"/>
              <a:cs typeface="Arial" charset="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370100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charset="0"/>
                <a:cs typeface="Arial" charset="0"/>
              </a:rPr>
              <a:t>系</a:t>
            </a:r>
            <a:r>
              <a:rPr lang="zh-TW" altLang="en-US" dirty="0">
                <a:latin typeface="Arial" charset="0"/>
                <a:cs typeface="Arial" charset="0"/>
              </a:rPr>
              <a:t>所的發展重點需</a:t>
            </a:r>
            <a:r>
              <a:rPr lang="zh-TW" altLang="en-US" dirty="0" smtClean="0">
                <a:latin typeface="Arial" charset="0"/>
                <a:cs typeface="Arial" charset="0"/>
              </a:rPr>
              <a:t>聚焦</a:t>
            </a:r>
            <a:endParaRPr lang="en-US" altLang="zh-TW" dirty="0" smtClean="0">
              <a:latin typeface="Arial" charset="0"/>
              <a:cs typeface="Arial" charset="0"/>
            </a:endParaRPr>
          </a:p>
          <a:p>
            <a:r>
              <a:rPr lang="zh-TW" altLang="en-US" dirty="0" smtClean="0">
                <a:latin typeface="Arial" charset="0"/>
                <a:cs typeface="Arial" charset="0"/>
              </a:rPr>
              <a:t>英文授課要</a:t>
            </a:r>
            <a:r>
              <a:rPr lang="zh-TW" altLang="en-US" dirty="0">
                <a:latin typeface="Arial" charset="0"/>
                <a:cs typeface="Arial" charset="0"/>
              </a:rPr>
              <a:t>有品質管理的</a:t>
            </a:r>
            <a:r>
              <a:rPr lang="zh-TW" altLang="en-US" dirty="0" smtClean="0">
                <a:latin typeface="Arial" charset="0"/>
                <a:cs typeface="Arial" charset="0"/>
              </a:rPr>
              <a:t>機制</a:t>
            </a:r>
            <a:endParaRPr lang="en-US" altLang="zh-TW" dirty="0" smtClean="0">
              <a:latin typeface="Arial" charset="0"/>
              <a:cs typeface="Arial" charset="0"/>
            </a:endParaRPr>
          </a:p>
          <a:p>
            <a:r>
              <a:rPr lang="zh-TW" altLang="en-US" dirty="0" smtClean="0">
                <a:latin typeface="Arial" charset="0"/>
                <a:cs typeface="Arial" charset="0"/>
              </a:rPr>
              <a:t>跨</a:t>
            </a:r>
            <a:r>
              <a:rPr lang="zh-TW" altLang="en-US" dirty="0">
                <a:latin typeface="Arial" charset="0"/>
                <a:cs typeface="Arial" charset="0"/>
              </a:rPr>
              <a:t>校合作模式的興起</a:t>
            </a:r>
            <a:endParaRPr lang="en-US" altLang="zh-TW" dirty="0" smtClean="0">
              <a:latin typeface="Arial" charset="0"/>
              <a:cs typeface="Arial" charset="0"/>
            </a:endParaRPr>
          </a:p>
          <a:p>
            <a:r>
              <a:rPr lang="zh-TW" altLang="en-US" dirty="0">
                <a:latin typeface="Arial" charset="0"/>
                <a:cs typeface="Arial" charset="0"/>
              </a:rPr>
              <a:t>跨院系的合作應受更多的鼓勵</a:t>
            </a:r>
            <a:endParaRPr lang="en-US" altLang="zh-TW" dirty="0">
              <a:latin typeface="Arial" charset="0"/>
              <a:cs typeface="Arial" charset="0"/>
            </a:endParaRPr>
          </a:p>
          <a:p>
            <a:r>
              <a:rPr lang="zh-TW" altLang="en-US" dirty="0" smtClean="0"/>
              <a:t>國際排名是宣傳利器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>
              <a:latin typeface="Arial" charset="0"/>
              <a:cs typeface="Arial" charset="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7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charset="0"/>
              </a:rPr>
              <a:t>國際化</a:t>
            </a:r>
            <a:r>
              <a:rPr lang="zh-TW" altLang="en-US" dirty="0">
                <a:cs typeface="Arial" charset="0"/>
              </a:rPr>
              <a:t>發展</a:t>
            </a:r>
            <a:r>
              <a:rPr lang="zh-TW" altLang="en-US" dirty="0" smtClean="0">
                <a:cs typeface="Arial" charset="0"/>
              </a:rPr>
              <a:t>策略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國際處</a:t>
            </a:r>
            <a:r>
              <a:rPr lang="en-US" altLang="zh-TW" dirty="0" smtClean="0">
                <a:latin typeface="Arial" charset="0"/>
                <a:cs typeface="Arial" charset="0"/>
                <a:sym typeface="Wingdings" pitchFamily="2" charset="2"/>
              </a:rPr>
              <a:t>2.0</a:t>
            </a:r>
          </a:p>
          <a:p>
            <a:pPr lvl="1"/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更專注在學生生源的</a:t>
            </a:r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開發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參加國際高教會議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以自由行漸漸替代招生團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落實並有效推動既有</a:t>
            </a:r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的</a:t>
            </a:r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交流管道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資訊管理系統的升級</a:t>
            </a:r>
            <a:endParaRPr lang="en-US" altLang="zh-TW" dirty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zh-TW" altLang="en-US" dirty="0"/>
              <a:t>華語文中心</a:t>
            </a:r>
            <a:r>
              <a:rPr lang="en-US" altLang="zh-TW" dirty="0"/>
              <a:t>2.0</a:t>
            </a:r>
          </a:p>
          <a:p>
            <a:pPr marL="0" indent="0">
              <a:buNone/>
            </a:pPr>
            <a:endParaRPr lang="en-US" altLang="zh-TW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20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charset="0"/>
              </a:rPr>
              <a:t>國際化</a:t>
            </a:r>
            <a:r>
              <a:rPr lang="zh-TW" altLang="en-US" dirty="0">
                <a:cs typeface="Arial" charset="0"/>
              </a:rPr>
              <a:t>發展</a:t>
            </a:r>
            <a:r>
              <a:rPr lang="zh-TW" altLang="en-US" dirty="0" smtClean="0">
                <a:cs typeface="Arial" charset="0"/>
              </a:rPr>
              <a:t>策略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校</a:t>
            </a:r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院系</a:t>
            </a:r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國際化課程</a:t>
            </a:r>
            <a:r>
              <a:rPr lang="en-US" altLang="zh-TW" dirty="0" smtClean="0">
                <a:latin typeface="Arial" charset="0"/>
                <a:cs typeface="Arial" charset="0"/>
                <a:sym typeface="Wingdings" pitchFamily="2" charset="2"/>
              </a:rPr>
              <a:t>2.0</a:t>
            </a: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提升英文授課品質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開發中英混</a:t>
            </a:r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合</a:t>
            </a:r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學程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/>
              <a:t>課程國際</a:t>
            </a:r>
            <a:r>
              <a:rPr lang="zh-TW" altLang="en-US" dirty="0"/>
              <a:t>認證</a:t>
            </a:r>
            <a:endParaRPr lang="en-US" altLang="zh-TW" dirty="0"/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發展外籍教師或選培教師</a:t>
            </a:r>
            <a:endParaRPr lang="en-US" altLang="zh-TW" dirty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提供</a:t>
            </a:r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人力與財力於發展重點</a:t>
            </a:r>
            <a:endParaRPr lang="en-US" altLang="zh-TW" dirty="0">
              <a:latin typeface="Arial" charset="0"/>
              <a:cs typeface="Arial" charset="0"/>
              <a:sym typeface="Wingdings" pitchFamily="2" charset="2"/>
            </a:endParaRPr>
          </a:p>
          <a:p>
            <a:endParaRPr lang="en-US" altLang="zh-TW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charset="0"/>
              </a:rPr>
              <a:t>國際化</a:t>
            </a:r>
            <a:r>
              <a:rPr lang="zh-TW" altLang="en-US" dirty="0">
                <a:cs typeface="Arial" charset="0"/>
              </a:rPr>
              <a:t>發展</a:t>
            </a:r>
            <a:r>
              <a:rPr lang="zh-TW" altLang="en-US" dirty="0" smtClean="0">
                <a:cs typeface="Arial" charset="0"/>
              </a:rPr>
              <a:t>策略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校</a:t>
            </a:r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院系</a:t>
            </a:r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國際化服務</a:t>
            </a:r>
            <a:r>
              <a:rPr lang="en-US" altLang="zh-TW" dirty="0" smtClean="0">
                <a:latin typeface="Arial" charset="0"/>
                <a:cs typeface="Arial" charset="0"/>
                <a:sym typeface="Wingdings" pitchFamily="2" charset="2"/>
              </a:rPr>
              <a:t>2.0</a:t>
            </a:r>
          </a:p>
          <a:p>
            <a:pPr lvl="1"/>
            <a:r>
              <a:rPr lang="zh-TW" altLang="en-US" dirty="0">
                <a:latin typeface="Arial" charset="0"/>
                <a:cs typeface="Arial" charset="0"/>
                <a:sym typeface="Wingdings" pitchFamily="2" charset="2"/>
              </a:rPr>
              <a:t>一套制度雙語</a:t>
            </a:r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系統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單一檔案全員管理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lvl="1"/>
            <a:r>
              <a:rPr lang="zh-TW" altLang="en-US" dirty="0" smtClean="0">
                <a:latin typeface="Arial" charset="0"/>
                <a:cs typeface="Arial" charset="0"/>
                <a:sym typeface="Wingdings" pitchFamily="2" charset="2"/>
              </a:rPr>
              <a:t>只有國籍不同沒有待遇差異</a:t>
            </a:r>
            <a:endParaRPr lang="en-US" altLang="zh-TW" dirty="0" smtClean="0">
              <a:latin typeface="Arial" charset="0"/>
              <a:cs typeface="Arial" charset="0"/>
              <a:sym typeface="Wingdings" pitchFamily="2" charset="2"/>
            </a:endParaRPr>
          </a:p>
          <a:p>
            <a:endParaRPr lang="en-US" altLang="zh-TW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4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63"/>
            <a:ext cx="9144000" cy="664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755576" y="1965039"/>
            <a:ext cx="7772400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006C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7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在東華看見世界</a:t>
            </a:r>
            <a:endParaRPr kumimoji="0" lang="zh-TW" altLang="en-US" sz="7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185392" y="3537012"/>
            <a:ext cx="6912768" cy="5040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C3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7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讓世界認識東華</a:t>
            </a:r>
            <a:endParaRPr kumimoji="0" lang="zh-TW" altLang="en-US" sz="7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860" y="4509120"/>
            <a:ext cx="9144000" cy="5040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C3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kumimoji="0" lang="en-US" altLang="zh-TW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ndhu</a:t>
            </a:r>
            <a:r>
              <a:rPr kumimoji="0" lang="en-US" altLang="zh-TW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see the world and be seen</a:t>
            </a:r>
            <a:endParaRPr kumimoji="0" lang="zh-TW" alt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七角星形 7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8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院系國際化的好處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提升系所知名度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吸引優秀本地生</a:t>
            </a:r>
            <a:endParaRPr lang="en-US" altLang="zh-TW" dirty="0" smtClean="0"/>
          </a:p>
          <a:p>
            <a:r>
              <a:rPr lang="zh-TW" altLang="en-US" dirty="0" smtClean="0"/>
              <a:t>增加學生未來競爭力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國際移動能力</a:t>
            </a:r>
            <a:endParaRPr lang="en-US" altLang="zh-TW" dirty="0" smtClean="0"/>
          </a:p>
          <a:p>
            <a:r>
              <a:rPr lang="zh-TW" altLang="en-US" dirty="0" smtClean="0"/>
              <a:t>充分運用既有師資優勢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國際接受能力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實質挹注經費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5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ym typeface="Wingdings" panose="05000000000000000000" pitchFamily="2" charset="2"/>
              </a:rPr>
              <a:t>實質挹注</a:t>
            </a:r>
            <a:r>
              <a:rPr lang="zh-TW" altLang="en-US" dirty="0" smtClean="0">
                <a:sym typeface="Wingdings" panose="05000000000000000000" pitchFamily="2" charset="2"/>
              </a:rPr>
              <a:t>經費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zh-TW" altLang="zh-TW" dirty="0"/>
              <a:t>管理學院</a:t>
            </a:r>
            <a:r>
              <a:rPr lang="en-US" altLang="zh-TW" dirty="0"/>
              <a:t>~</a:t>
            </a:r>
            <a:r>
              <a:rPr lang="zh-TW" altLang="zh-TW" dirty="0"/>
              <a:t>以企管系分配款為例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103</a:t>
            </a:r>
            <a:r>
              <a:rPr lang="zh-TW" altLang="zh-TW" dirty="0"/>
              <a:t>學年度外籍生</a:t>
            </a:r>
            <a:r>
              <a:rPr lang="en-US" altLang="zh-TW" dirty="0"/>
              <a:t>6</a:t>
            </a:r>
            <a:r>
              <a:rPr lang="zh-TW" altLang="zh-TW" dirty="0" smtClean="0"/>
              <a:t>人</a:t>
            </a:r>
            <a:endParaRPr lang="zh-TW" altLang="zh-TW" dirty="0"/>
          </a:p>
          <a:p>
            <a:pPr lvl="0"/>
            <a:r>
              <a:rPr lang="zh-TW" altLang="zh-TW" sz="2000" dirty="0"/>
              <a:t>碩士班若不計入外籍生且無國際學程班：</a:t>
            </a:r>
          </a:p>
          <a:p>
            <a:r>
              <a:rPr lang="en-US" altLang="zh-TW" sz="2000" dirty="0"/>
              <a:t>      200*(1+(55%-70%)=170</a:t>
            </a:r>
            <a:endParaRPr lang="zh-TW" altLang="zh-TW" sz="2000" dirty="0"/>
          </a:p>
          <a:p>
            <a:pPr lvl="1"/>
            <a:r>
              <a:rPr lang="zh-TW" altLang="zh-TW" sz="2000" dirty="0"/>
              <a:t>碩士班計入外籍生且無國際學程班：</a:t>
            </a:r>
          </a:p>
          <a:p>
            <a:r>
              <a:rPr lang="en-US" altLang="zh-TW" sz="2000" dirty="0"/>
              <a:t>      200*(1+(70%-70%)=200</a:t>
            </a:r>
            <a:endParaRPr lang="zh-TW" altLang="zh-TW" sz="2000" dirty="0"/>
          </a:p>
          <a:p>
            <a:pPr lvl="1"/>
            <a:r>
              <a:rPr lang="zh-TW" altLang="zh-TW" sz="2000" dirty="0"/>
              <a:t>加計開設國際碩士班：</a:t>
            </a:r>
          </a:p>
          <a:p>
            <a:r>
              <a:rPr lang="en-US" altLang="zh-TW" sz="2000" dirty="0"/>
              <a:t>      200*1/2=100</a:t>
            </a:r>
            <a:endParaRPr lang="zh-TW" altLang="zh-TW" sz="2000" dirty="0"/>
          </a:p>
          <a:p>
            <a:pPr lvl="0"/>
            <a:r>
              <a:rPr lang="zh-TW" altLang="zh-TW" sz="2400" dirty="0"/>
              <a:t>招收國際生對企管系業務費分配</a:t>
            </a:r>
            <a:r>
              <a:rPr lang="zh-TW" altLang="en-US" sz="2400" dirty="0"/>
              <a:t>點數</a:t>
            </a:r>
            <a:r>
              <a:rPr lang="zh-TW" altLang="zh-TW" sz="2400" dirty="0"/>
              <a:t>：</a:t>
            </a:r>
          </a:p>
          <a:p>
            <a:r>
              <a:rPr lang="en-US" altLang="zh-TW" sz="2400" dirty="0">
                <a:sym typeface="Wingdings" panose="05000000000000000000" pitchFamily="2" charset="2"/>
              </a:rPr>
              <a:t>170</a:t>
            </a:r>
            <a:r>
              <a:rPr lang="zh-TW" altLang="en-US" sz="2400" dirty="0">
                <a:sym typeface="Wingdings" panose="05000000000000000000" pitchFamily="2" charset="2"/>
              </a:rPr>
              <a:t>  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en-US" altLang="zh-TW" sz="2400" dirty="0"/>
              <a:t>(200+100)=300</a:t>
            </a:r>
            <a:r>
              <a:rPr lang="zh-TW" altLang="en-US" sz="2400" dirty="0"/>
              <a:t>   </a:t>
            </a:r>
            <a:r>
              <a:rPr lang="en-US" altLang="zh-TW" sz="2400" dirty="0"/>
              <a:t>(</a:t>
            </a:r>
            <a:r>
              <a:rPr lang="zh-TW" altLang="en-US" sz="2400" dirty="0"/>
              <a:t>增加 </a:t>
            </a:r>
            <a:r>
              <a:rPr lang="en-US" altLang="zh-TW" sz="2400" dirty="0"/>
              <a:t>1.76</a:t>
            </a:r>
            <a:r>
              <a:rPr lang="zh-TW" altLang="en-US" sz="2400" dirty="0"/>
              <a:t>倍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7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ym typeface="Wingdings" panose="05000000000000000000" pitchFamily="2" charset="2"/>
              </a:rPr>
              <a:t>實質挹注</a:t>
            </a:r>
            <a:r>
              <a:rPr lang="zh-TW" altLang="en-US" dirty="0" smtClean="0">
                <a:sym typeface="Wingdings" panose="05000000000000000000" pitchFamily="2" charset="2"/>
              </a:rPr>
              <a:t>經費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zh-TW" altLang="zh-TW" dirty="0"/>
              <a:t>理工學院</a:t>
            </a:r>
            <a:r>
              <a:rPr lang="en-US" altLang="zh-TW" dirty="0"/>
              <a:t>~</a:t>
            </a:r>
            <a:r>
              <a:rPr lang="zh-TW" altLang="zh-TW" dirty="0"/>
              <a:t>以資工系分配款為例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103</a:t>
            </a:r>
            <a:r>
              <a:rPr lang="zh-TW" altLang="zh-TW" dirty="0"/>
              <a:t>學年度外籍</a:t>
            </a:r>
            <a:r>
              <a:rPr lang="zh-TW" altLang="zh-TW" dirty="0" smtClean="0"/>
              <a:t>生</a:t>
            </a:r>
            <a:r>
              <a:rPr lang="en-US" altLang="zh-TW" dirty="0" smtClean="0"/>
              <a:t>2</a:t>
            </a:r>
            <a:r>
              <a:rPr lang="zh-TW" altLang="zh-TW" dirty="0" smtClean="0"/>
              <a:t>人</a:t>
            </a:r>
            <a:endParaRPr lang="zh-TW" altLang="zh-TW" dirty="0"/>
          </a:p>
          <a:p>
            <a:pPr lvl="0"/>
            <a:r>
              <a:rPr lang="zh-TW" altLang="zh-TW" sz="2000" dirty="0"/>
              <a:t>碩士班若不計入外籍生且無國際學程班：</a:t>
            </a:r>
          </a:p>
          <a:p>
            <a:r>
              <a:rPr lang="en-US" altLang="zh-TW" sz="2000" dirty="0"/>
              <a:t>      </a:t>
            </a:r>
            <a:r>
              <a:rPr lang="en-US" altLang="zh-TW" sz="2000" dirty="0" smtClean="0"/>
              <a:t>300</a:t>
            </a:r>
            <a:r>
              <a:rPr lang="en-US" altLang="zh-TW" sz="2000" dirty="0" smtClean="0">
                <a:sym typeface="Wingdings 2"/>
              </a:rPr>
              <a:t>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1+(57.65%-70%)=</a:t>
            </a:r>
            <a:r>
              <a:rPr lang="en-US" altLang="zh-TW" sz="2000" dirty="0" smtClean="0"/>
              <a:t>262.95</a:t>
            </a:r>
          </a:p>
          <a:p>
            <a:r>
              <a:rPr lang="zh-TW" altLang="zh-TW" sz="2000" dirty="0" smtClean="0"/>
              <a:t>碩士</a:t>
            </a:r>
            <a:r>
              <a:rPr lang="zh-TW" altLang="zh-TW" sz="2000" dirty="0"/>
              <a:t>班計入外籍生且無國際學程班：</a:t>
            </a:r>
          </a:p>
          <a:p>
            <a:r>
              <a:rPr lang="en-US" altLang="zh-TW" sz="2000" dirty="0"/>
              <a:t>      </a:t>
            </a:r>
            <a:r>
              <a:rPr lang="en-US" altLang="zh-TW" sz="2000" dirty="0" smtClean="0"/>
              <a:t>300</a:t>
            </a:r>
            <a:r>
              <a:rPr lang="en-US" altLang="zh-TW" sz="2000" dirty="0" smtClean="0">
                <a:sym typeface="Wingdings 2"/>
              </a:rPr>
              <a:t>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1+(60%-70%)=</a:t>
            </a:r>
            <a:r>
              <a:rPr lang="en-US" altLang="zh-TW" sz="2000" dirty="0" smtClean="0"/>
              <a:t>270</a:t>
            </a:r>
          </a:p>
          <a:p>
            <a:r>
              <a:rPr lang="zh-TW" altLang="zh-TW" sz="2000" dirty="0" smtClean="0"/>
              <a:t>加</a:t>
            </a:r>
            <a:r>
              <a:rPr lang="zh-TW" altLang="zh-TW" sz="2000" dirty="0"/>
              <a:t>計開設國際碩士班：</a:t>
            </a:r>
          </a:p>
          <a:p>
            <a:r>
              <a:rPr lang="en-US" altLang="zh-TW" sz="2000" dirty="0"/>
              <a:t>      </a:t>
            </a:r>
            <a:r>
              <a:rPr lang="en-US" altLang="zh-TW" sz="2000" dirty="0" smtClean="0"/>
              <a:t>300</a:t>
            </a:r>
            <a:r>
              <a:rPr lang="en-US" altLang="zh-TW" sz="2000" dirty="0" smtClean="0">
                <a:sym typeface="Wingdings 2"/>
              </a:rPr>
              <a:t></a:t>
            </a:r>
            <a:r>
              <a:rPr lang="en-US" altLang="zh-TW" sz="2000" dirty="0" smtClean="0"/>
              <a:t>1/2=150</a:t>
            </a:r>
          </a:p>
          <a:p>
            <a:r>
              <a:rPr lang="zh-TW" altLang="zh-TW" sz="2400" dirty="0"/>
              <a:t>招收國際生對資工系業務費分配</a:t>
            </a:r>
            <a:r>
              <a:rPr lang="zh-TW" altLang="en-US" sz="2400" dirty="0"/>
              <a:t>點數</a:t>
            </a:r>
            <a:r>
              <a:rPr lang="zh-TW" altLang="zh-TW" sz="2400" dirty="0"/>
              <a:t>：</a:t>
            </a:r>
          </a:p>
          <a:p>
            <a:r>
              <a:rPr lang="en-US" altLang="zh-TW" sz="2400" dirty="0"/>
              <a:t>263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en-US" altLang="zh-TW" sz="2400" dirty="0"/>
              <a:t>(270+150)=420</a:t>
            </a:r>
            <a:r>
              <a:rPr lang="zh-TW" altLang="en-US" sz="2400" dirty="0"/>
              <a:t>  </a:t>
            </a:r>
            <a:r>
              <a:rPr lang="en-US" altLang="zh-TW" sz="2400" dirty="0"/>
              <a:t>(</a:t>
            </a:r>
            <a:r>
              <a:rPr lang="zh-TW" altLang="en-US" sz="2400" dirty="0"/>
              <a:t>增加 </a:t>
            </a:r>
            <a:r>
              <a:rPr lang="en-US" altLang="zh-TW" sz="2400" dirty="0"/>
              <a:t>1.6</a:t>
            </a:r>
            <a:r>
              <a:rPr lang="zh-TW" altLang="en-US" sz="2400" dirty="0"/>
              <a:t>倍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爆炸 2 3"/>
          <p:cNvSpPr/>
          <p:nvPr/>
        </p:nvSpPr>
        <p:spPr>
          <a:xfrm rot="1511126">
            <a:off x="5292080" y="1700808"/>
            <a:ext cx="3600400" cy="31683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開設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士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班：</a:t>
            </a:r>
          </a:p>
          <a:p>
            <a:r>
              <a:rPr lang="zh-TW" altLang="en-US" sz="2400" dirty="0"/>
              <a:t>另加</a:t>
            </a:r>
            <a:r>
              <a:rPr lang="en-US" altLang="zh-TW" sz="2400" dirty="0"/>
              <a:t>430</a:t>
            </a:r>
            <a:r>
              <a:rPr lang="zh-TW" altLang="en-US" sz="2400" dirty="0"/>
              <a:t>點</a:t>
            </a:r>
            <a:endParaRPr lang="en-US" altLang="zh-TW" sz="2400" dirty="0"/>
          </a:p>
        </p:txBody>
      </p:sp>
      <p:sp>
        <p:nvSpPr>
          <p:cNvPr id="5" name="七角星形 4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46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ym typeface="Wingdings" panose="05000000000000000000" pitchFamily="2" charset="2"/>
              </a:rPr>
              <a:t>實質挹注</a:t>
            </a:r>
            <a:r>
              <a:rPr lang="zh-TW" altLang="en-US" dirty="0" smtClean="0">
                <a:sym typeface="Wingdings" panose="05000000000000000000" pitchFamily="2" charset="2"/>
              </a:rPr>
              <a:t>經費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zh-TW" altLang="zh-TW" dirty="0"/>
              <a:t>人社院</a:t>
            </a:r>
            <a:r>
              <a:rPr lang="en-US" altLang="zh-TW" dirty="0"/>
              <a:t>~</a:t>
            </a:r>
            <a:r>
              <a:rPr lang="zh-TW" altLang="zh-TW" dirty="0"/>
              <a:t>以臨諮系分配款為例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103</a:t>
            </a:r>
            <a:r>
              <a:rPr lang="zh-TW" altLang="zh-TW" dirty="0"/>
              <a:t>學年度外籍</a:t>
            </a:r>
            <a:r>
              <a:rPr lang="zh-TW" altLang="zh-TW" dirty="0" smtClean="0"/>
              <a:t>生</a:t>
            </a:r>
            <a:r>
              <a:rPr lang="en-US" altLang="zh-TW" dirty="0" smtClean="0"/>
              <a:t>8</a:t>
            </a:r>
            <a:r>
              <a:rPr lang="zh-TW" altLang="zh-TW" dirty="0" smtClean="0"/>
              <a:t>人</a:t>
            </a:r>
            <a:endParaRPr lang="zh-TW" altLang="zh-TW" dirty="0"/>
          </a:p>
          <a:p>
            <a:pPr lvl="0"/>
            <a:r>
              <a:rPr lang="zh-TW" altLang="zh-TW" sz="2000" dirty="0"/>
              <a:t>碩士班若不計入外籍生且無國際學程班：</a:t>
            </a:r>
          </a:p>
          <a:p>
            <a:r>
              <a:rPr lang="en-US" altLang="zh-TW" sz="2000" dirty="0"/>
              <a:t>      300*(1+(96.88%-70%)=</a:t>
            </a:r>
            <a:r>
              <a:rPr lang="en-US" altLang="zh-TW" sz="2000" dirty="0" smtClean="0"/>
              <a:t>380.64</a:t>
            </a:r>
          </a:p>
          <a:p>
            <a:r>
              <a:rPr lang="zh-TW" altLang="zh-TW" sz="2000" dirty="0" smtClean="0"/>
              <a:t>碩士</a:t>
            </a:r>
            <a:r>
              <a:rPr lang="zh-TW" altLang="zh-TW" sz="2000" dirty="0"/>
              <a:t>班計入外籍生且無國際學程班：</a:t>
            </a:r>
          </a:p>
          <a:p>
            <a:r>
              <a:rPr lang="en-US" altLang="zh-TW" sz="2000" dirty="0"/>
              <a:t>      </a:t>
            </a:r>
            <a:r>
              <a:rPr lang="en-US" altLang="zh-TW" sz="2000" dirty="0" smtClean="0"/>
              <a:t>300</a:t>
            </a:r>
            <a:r>
              <a:rPr lang="en-US" altLang="zh-TW" sz="2000" dirty="0"/>
              <a:t>*(1+(121.88%-70%)=455.64</a:t>
            </a:r>
            <a:endParaRPr lang="zh-TW" altLang="zh-TW" sz="2000" dirty="0"/>
          </a:p>
          <a:p>
            <a:pPr lvl="1"/>
            <a:r>
              <a:rPr lang="zh-TW" altLang="zh-TW" sz="2000" dirty="0"/>
              <a:t>加計開設國際碩士班：</a:t>
            </a:r>
          </a:p>
          <a:p>
            <a:r>
              <a:rPr lang="en-US" altLang="zh-TW" sz="2000" dirty="0"/>
              <a:t>      </a:t>
            </a:r>
            <a:r>
              <a:rPr lang="en-US" altLang="zh-TW" sz="2000" dirty="0" smtClean="0"/>
              <a:t>430*1/2=215</a:t>
            </a:r>
          </a:p>
          <a:p>
            <a:r>
              <a:rPr lang="zh-TW" altLang="zh-TW" sz="2400" dirty="0"/>
              <a:t>招收國際生對臨諮系業務費分配</a:t>
            </a:r>
            <a:r>
              <a:rPr lang="zh-TW" altLang="en-US" sz="2400" dirty="0"/>
              <a:t>點數</a:t>
            </a:r>
            <a:r>
              <a:rPr lang="zh-TW" altLang="zh-TW" sz="2400" dirty="0"/>
              <a:t>：</a:t>
            </a:r>
          </a:p>
          <a:p>
            <a:r>
              <a:rPr lang="en-US" altLang="zh-TW" sz="2400" dirty="0"/>
              <a:t>380</a:t>
            </a:r>
            <a:r>
              <a:rPr lang="zh-TW" altLang="en-US" sz="2400" dirty="0"/>
              <a:t> 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en-US" altLang="zh-TW" sz="2400" dirty="0"/>
              <a:t>(455+150)=605</a:t>
            </a:r>
            <a:r>
              <a:rPr lang="zh-TW" altLang="en-US" sz="2400" dirty="0"/>
              <a:t>  </a:t>
            </a:r>
            <a:r>
              <a:rPr lang="en-US" altLang="zh-TW" sz="2400" dirty="0"/>
              <a:t>(</a:t>
            </a:r>
            <a:r>
              <a:rPr lang="zh-TW" altLang="en-US" sz="2400" dirty="0"/>
              <a:t>增加 </a:t>
            </a:r>
            <a:r>
              <a:rPr lang="en-US" altLang="zh-TW" sz="2400" dirty="0"/>
              <a:t>1.6</a:t>
            </a:r>
            <a:r>
              <a:rPr lang="zh-TW" altLang="en-US" sz="2400" dirty="0"/>
              <a:t>倍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endParaRPr lang="zh-TW" altLang="en-US" dirty="0"/>
          </a:p>
        </p:txBody>
      </p:sp>
      <p:sp>
        <p:nvSpPr>
          <p:cNvPr id="4" name="爆炸 2 3"/>
          <p:cNvSpPr/>
          <p:nvPr/>
        </p:nvSpPr>
        <p:spPr>
          <a:xfrm rot="1511126">
            <a:off x="5311372" y="1614450"/>
            <a:ext cx="3600400" cy="32590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zh-TW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開設</a:t>
            </a:r>
            <a:r>
              <a:rPr lang="zh-TW" altLang="zh-TW" sz="20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</a:t>
            </a:r>
            <a:r>
              <a:rPr lang="zh-TW" altLang="en-US" sz="20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zh-TW" altLang="zh-TW" sz="20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士</a:t>
            </a:r>
            <a:r>
              <a:rPr lang="zh-TW" altLang="zh-TW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班：</a:t>
            </a:r>
          </a:p>
          <a:p>
            <a:r>
              <a:rPr lang="zh-TW" altLang="en-US" sz="2400" dirty="0"/>
              <a:t>另加</a:t>
            </a:r>
            <a:r>
              <a:rPr lang="en-US" altLang="zh-TW" sz="2400" dirty="0"/>
              <a:t>430</a:t>
            </a:r>
            <a:r>
              <a:rPr lang="zh-TW" altLang="en-US" sz="2400" dirty="0"/>
              <a:t>點</a:t>
            </a:r>
            <a:endParaRPr lang="en-US" altLang="zh-TW" sz="2400" dirty="0"/>
          </a:p>
        </p:txBody>
      </p:sp>
      <p:sp>
        <p:nvSpPr>
          <p:cNvPr id="5" name="七角星形 4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46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53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charset="0"/>
              </a:rPr>
              <a:t>未來挑戰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zh-TW" altLang="en-US" dirty="0" smtClean="0">
                <a:latin typeface="Arial" charset="0"/>
                <a:cs typeface="Arial" charset="0"/>
              </a:rPr>
              <a:t>國際化是要外國學生講中文，還是台灣學生</a:t>
            </a:r>
            <a:r>
              <a:rPr lang="zh-TW" altLang="en-US" dirty="0">
                <a:latin typeface="Arial" charset="0"/>
                <a:cs typeface="Arial" charset="0"/>
              </a:rPr>
              <a:t>講外文</a:t>
            </a:r>
            <a:r>
              <a:rPr lang="en-US" altLang="zh-TW" dirty="0" smtClean="0">
                <a:latin typeface="Arial" charset="0"/>
                <a:cs typeface="Arial" charset="0"/>
              </a:rPr>
              <a:t>?</a:t>
            </a:r>
          </a:p>
          <a:p>
            <a:pPr>
              <a:spcBef>
                <a:spcPts val="400"/>
              </a:spcBef>
            </a:pPr>
            <a:r>
              <a:rPr lang="zh-TW" altLang="en-US" dirty="0">
                <a:latin typeface="Arial" charset="0"/>
                <a:cs typeface="Arial" charset="0"/>
              </a:rPr>
              <a:t>東華的挑戰不是少子</a:t>
            </a:r>
            <a:r>
              <a:rPr lang="zh-TW" altLang="en-US" dirty="0" smtClean="0">
                <a:latin typeface="Arial" charset="0"/>
                <a:cs typeface="Arial" charset="0"/>
              </a:rPr>
              <a:t>化</a:t>
            </a:r>
            <a:r>
              <a:rPr lang="en-US" altLang="zh-TW" dirty="0" smtClean="0">
                <a:latin typeface="Arial" charset="0"/>
                <a:cs typeface="Arial" charset="0"/>
              </a:rPr>
              <a:t>, </a:t>
            </a:r>
            <a:r>
              <a:rPr lang="zh-TW" altLang="en-US" dirty="0" smtClean="0">
                <a:latin typeface="Arial" charset="0"/>
                <a:cs typeface="Arial" charset="0"/>
              </a:rPr>
              <a:t>而是未來</a:t>
            </a:r>
            <a:endParaRPr lang="en-US" altLang="zh-TW" dirty="0" smtClean="0">
              <a:latin typeface="Arial" charset="0"/>
              <a:cs typeface="Arial" charset="0"/>
            </a:endParaRPr>
          </a:p>
          <a:p>
            <a:pPr>
              <a:spcBef>
                <a:spcPts val="400"/>
              </a:spcBef>
            </a:pPr>
            <a:r>
              <a:rPr lang="zh-TW" altLang="en-US" dirty="0">
                <a:latin typeface="Arial" charset="0"/>
                <a:cs typeface="Arial" charset="0"/>
              </a:rPr>
              <a:t>創造東華自己的</a:t>
            </a:r>
            <a:r>
              <a:rPr lang="zh-TW" altLang="en-US" dirty="0" smtClean="0">
                <a:latin typeface="Arial" charset="0"/>
                <a:cs typeface="Arial" charset="0"/>
              </a:rPr>
              <a:t>未來</a:t>
            </a:r>
            <a:r>
              <a:rPr lang="en-US" altLang="zh-TW" dirty="0" smtClean="0">
                <a:latin typeface="Arial" charset="0"/>
                <a:cs typeface="Arial" charset="0"/>
              </a:rPr>
              <a:t>, </a:t>
            </a:r>
            <a:r>
              <a:rPr lang="zh-TW" altLang="en-US" dirty="0" smtClean="0">
                <a:latin typeface="Arial" charset="0"/>
                <a:cs typeface="Arial" charset="0"/>
              </a:rPr>
              <a:t>比</a:t>
            </a:r>
            <a:r>
              <a:rPr lang="en-US" altLang="zh-TW" dirty="0" smtClean="0">
                <a:latin typeface="Arial" charset="0"/>
                <a:cs typeface="Arial" charset="0"/>
              </a:rPr>
              <a:t>“</a:t>
            </a:r>
            <a:r>
              <a:rPr lang="zh-TW" altLang="en-US" dirty="0" smtClean="0">
                <a:latin typeface="Arial" charset="0"/>
                <a:cs typeface="Arial" charset="0"/>
              </a:rPr>
              <a:t>預測</a:t>
            </a:r>
            <a:r>
              <a:rPr lang="en-US" altLang="zh-TW" dirty="0" smtClean="0">
                <a:latin typeface="Arial" charset="0"/>
                <a:cs typeface="Arial" charset="0"/>
              </a:rPr>
              <a:t>”</a:t>
            </a:r>
            <a:r>
              <a:rPr lang="zh-TW" altLang="en-US" dirty="0" smtClean="0">
                <a:latin typeface="Arial" charset="0"/>
                <a:cs typeface="Arial" charset="0"/>
              </a:rPr>
              <a:t>東華的未來容易</a:t>
            </a:r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如果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548880"/>
          </a:xfrm>
        </p:spPr>
        <p:txBody>
          <a:bodyPr/>
          <a:lstStyle/>
          <a:p>
            <a:r>
              <a:rPr lang="zh-TW" altLang="en-US" dirty="0" smtClean="0"/>
              <a:t>沒有教育部的國際化要求</a:t>
            </a:r>
            <a:endParaRPr lang="en-US" altLang="zh-TW" dirty="0" smtClean="0"/>
          </a:p>
          <a:p>
            <a:r>
              <a:rPr lang="zh-TW" altLang="en-US" dirty="0" smtClean="0"/>
              <a:t>沒有少子化的問題</a:t>
            </a:r>
            <a:endParaRPr lang="en-US" altLang="zh-TW" dirty="0" smtClean="0"/>
          </a:p>
          <a:p>
            <a:r>
              <a:rPr lang="zh-TW" altLang="en-US" dirty="0" smtClean="0"/>
              <a:t>沒有</a:t>
            </a:r>
            <a:r>
              <a:rPr lang="en-US" altLang="zh-TW" dirty="0" smtClean="0"/>
              <a:t>…</a:t>
            </a:r>
            <a:endParaRPr lang="en-US" altLang="zh-TW" dirty="0"/>
          </a:p>
          <a:p>
            <a:pPr marL="0" indent="0" algn="ctr">
              <a:buNone/>
            </a:pP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東華大學會努力地國際化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3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國際化衝擊下的東華大學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3196951"/>
          </a:xfrm>
        </p:spPr>
        <p:txBody>
          <a:bodyPr/>
          <a:lstStyle/>
          <a:p>
            <a:r>
              <a:rPr lang="zh-TW" altLang="en-US" dirty="0"/>
              <a:t>知名度提高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學生來自國家數更多</a:t>
            </a:r>
            <a:endParaRPr lang="en-US" altLang="zh-TW" dirty="0" smtClean="0"/>
          </a:p>
          <a:p>
            <a:r>
              <a:rPr lang="zh-TW" altLang="en-US" dirty="0"/>
              <a:t>校園視覺與聽覺的國際化</a:t>
            </a:r>
          </a:p>
          <a:p>
            <a:r>
              <a:rPr lang="zh-TW" altLang="en-US" dirty="0" smtClean="0"/>
              <a:t>學生</a:t>
            </a:r>
            <a:r>
              <a:rPr lang="zh-TW" altLang="en-US" dirty="0"/>
              <a:t>的</a:t>
            </a:r>
            <a:r>
              <a:rPr lang="zh-TW" altLang="en-US" dirty="0" smtClean="0"/>
              <a:t>視野提升 </a:t>
            </a:r>
            <a:r>
              <a:rPr lang="en-US" altLang="zh-TW" dirty="0" smtClean="0"/>
              <a:t>-</a:t>
            </a:r>
            <a:r>
              <a:rPr lang="zh-TW" altLang="en-US" dirty="0" smtClean="0"/>
              <a:t> 知覺外語溝通能力重要</a:t>
            </a:r>
            <a:endParaRPr lang="en-US" altLang="zh-TW" dirty="0" smtClean="0"/>
          </a:p>
          <a:p>
            <a:r>
              <a:rPr lang="zh-TW" altLang="en-US" dirty="0"/>
              <a:t>教師對於國際</a:t>
            </a:r>
            <a:r>
              <a:rPr lang="zh-TW" altLang="en-US" dirty="0" smtClean="0"/>
              <a:t>交流</a:t>
            </a:r>
            <a:r>
              <a:rPr lang="zh-TW" altLang="en-US" dirty="0"/>
              <a:t>更</a:t>
            </a:r>
            <a:r>
              <a:rPr lang="zh-TW" altLang="en-US" dirty="0" smtClean="0"/>
              <a:t>積極參與</a:t>
            </a:r>
            <a:endParaRPr lang="en-US" altLang="zh-TW" dirty="0" smtClean="0"/>
          </a:p>
          <a:p>
            <a:r>
              <a:rPr lang="zh-TW" altLang="en-US" dirty="0"/>
              <a:t>行政系統的適應力提升</a:t>
            </a:r>
            <a:endParaRPr lang="en-US" altLang="zh-TW" dirty="0"/>
          </a:p>
        </p:txBody>
      </p:sp>
      <p:sp>
        <p:nvSpPr>
          <p:cNvPr id="4" name="七角星形 3"/>
          <p:cNvSpPr/>
          <p:nvPr/>
        </p:nvSpPr>
        <p:spPr>
          <a:xfrm>
            <a:off x="8748464" y="6487119"/>
            <a:ext cx="288032" cy="2880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66566" y="6488668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</a:rPr>
              <a:t>2014</a:t>
            </a:r>
            <a:r>
              <a:rPr lang="zh-TW" altLang="en-US" dirty="0">
                <a:solidFill>
                  <a:schemeClr val="bg1"/>
                </a:solidFill>
              </a:rPr>
              <a:t>大專校院國際化品質視導機制 </a:t>
            </a:r>
            <a:fld id="{9B37391E-D185-44B5-B6DA-20E61972C6AC}" type="slidenum">
              <a:rPr lang="zh-TW" altLang="en-US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七角星形 5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對未來的期許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3340968"/>
          </a:xfrm>
        </p:spPr>
        <p:txBody>
          <a:bodyPr/>
          <a:lstStyle/>
          <a:p>
            <a:r>
              <a:rPr lang="zh-TW" altLang="en-US" sz="2800" dirty="0" smtClean="0"/>
              <a:t>國立東華大學 成為 國際東華大學</a:t>
            </a:r>
            <a:endParaRPr lang="en-US" altLang="zh-TW" sz="2800" dirty="0" smtClean="0"/>
          </a:p>
          <a:p>
            <a:r>
              <a:rPr lang="zh-TW" altLang="en-US" sz="2800" dirty="0"/>
              <a:t>讓東華成為國際學生到台灣學習的主要</a:t>
            </a:r>
            <a:r>
              <a:rPr lang="zh-TW" altLang="en-US" sz="2800" dirty="0" smtClean="0"/>
              <a:t>選擇之一</a:t>
            </a:r>
            <a:endParaRPr lang="en-US" altLang="zh-TW" sz="2800" dirty="0" smtClean="0"/>
          </a:p>
          <a:p>
            <a:r>
              <a:rPr lang="zh-TW" altLang="en-US" sz="2800" dirty="0" smtClean="0"/>
              <a:t>讓畢業後的國際學生均願意推薦東華</a:t>
            </a:r>
            <a:endParaRPr lang="en-US" altLang="zh-TW" sz="2800" dirty="0"/>
          </a:p>
          <a:p>
            <a:r>
              <a:rPr lang="zh-TW" altLang="en-US" sz="2800" dirty="0" smtClean="0"/>
              <a:t>讓學生在校園生活中預備好就業於國際公司的能力</a:t>
            </a:r>
            <a:endParaRPr lang="en-US" altLang="zh-TW" sz="2800" dirty="0" smtClean="0"/>
          </a:p>
          <a:p>
            <a:r>
              <a:rPr lang="zh-TW" altLang="en-US" sz="2800" dirty="0"/>
              <a:t>讓學生養成</a:t>
            </a:r>
            <a:r>
              <a:rPr lang="zh-TW" altLang="en-US" sz="2800" dirty="0" smtClean="0"/>
              <a:t>關心國際事物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習慣與能力</a:t>
            </a:r>
            <a:endParaRPr lang="en-US" altLang="zh-TW" sz="2800" dirty="0" smtClean="0"/>
          </a:p>
          <a:p>
            <a:r>
              <a:rPr lang="zh-TW" altLang="en-US" sz="2800" dirty="0"/>
              <a:t>讓</a:t>
            </a:r>
            <a:r>
              <a:rPr lang="zh-TW" altLang="en-US" sz="2800" dirty="0" smtClean="0"/>
              <a:t>學生學習多元文化的包容與自信我價值的肯定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七角星形 3"/>
          <p:cNvSpPr/>
          <p:nvPr/>
        </p:nvSpPr>
        <p:spPr>
          <a:xfrm>
            <a:off x="8748464" y="6487119"/>
            <a:ext cx="288032" cy="2880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66566" y="6488668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/>
                </a:solidFill>
              </a:rPr>
              <a:t>2014</a:t>
            </a:r>
            <a:r>
              <a:rPr lang="zh-TW" altLang="en-US" dirty="0">
                <a:solidFill>
                  <a:schemeClr val="bg1"/>
                </a:solidFill>
              </a:rPr>
              <a:t>大專校院國際化品質視導機制 </a:t>
            </a:r>
            <a:fld id="{9B37391E-D185-44B5-B6DA-20E61972C6AC}" type="slidenum">
              <a:rPr lang="zh-TW" altLang="en-US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七角星形 5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3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"/>
          <a:stretch>
            <a:fillRect/>
          </a:stretch>
        </p:blipFill>
        <p:spPr>
          <a:xfrm>
            <a:off x="0" y="0"/>
            <a:ext cx="9144000" cy="6853238"/>
          </a:xfrm>
        </p:spPr>
      </p:pic>
      <p:pic>
        <p:nvPicPr>
          <p:cNvPr id="12291" name="圖片 5" descr="logo_o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日期版面配置區 3"/>
          <p:cNvSpPr txBox="1">
            <a:spLocks/>
          </p:cNvSpPr>
          <p:nvPr/>
        </p:nvSpPr>
        <p:spPr bwMode="auto">
          <a:xfrm>
            <a:off x="1692275" y="6469063"/>
            <a:ext cx="23034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000" b="1">
                <a:solidFill>
                  <a:schemeClr val="bg1"/>
                </a:solidFill>
                <a:ea typeface="微軟正黑體" pitchFamily="34" charset="-120"/>
              </a:rPr>
              <a:t>國際事務處</a:t>
            </a:r>
            <a:endParaRPr kumimoji="0" lang="en-US" altLang="zh-TW" sz="1000" b="1">
              <a:solidFill>
                <a:schemeClr val="bg1"/>
              </a:solidFill>
              <a:ea typeface="微軟正黑體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000">
                <a:solidFill>
                  <a:schemeClr val="bg1"/>
                </a:solidFill>
                <a:ea typeface="微軟正黑體" pitchFamily="34" charset="-120"/>
              </a:rPr>
              <a:t>Office of International Affairs (OIA</a:t>
            </a:r>
            <a:r>
              <a:rPr kumimoji="0" lang="en-US" altLang="zh-TW" sz="1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1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kumimoji="0" lang="zh-TW" altLang="en-US" sz="1000" b="1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2295" name="文字方塊 9"/>
          <p:cNvSpPr txBox="1">
            <a:spLocks noChangeArrowheads="1"/>
          </p:cNvSpPr>
          <p:nvPr/>
        </p:nvSpPr>
        <p:spPr bwMode="auto">
          <a:xfrm>
            <a:off x="4973638" y="6092825"/>
            <a:ext cx="415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b="1">
                <a:solidFill>
                  <a:srgbClr val="00502E"/>
                </a:solidFill>
                <a:latin typeface="Arial" charset="0"/>
                <a:cs typeface="Arial" charset="0"/>
              </a:rPr>
              <a:t>NDHU Mascot – Ring neck Pheasant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7838" y="487363"/>
            <a:ext cx="7478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 smtClean="0">
                <a:solidFill>
                  <a:srgbClr val="00502E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國際的   國立東</a:t>
            </a:r>
            <a:r>
              <a:rPr kumimoji="0" lang="zh-TW" altLang="en-US" sz="4800" b="1" dirty="0">
                <a:solidFill>
                  <a:srgbClr val="00502E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華</a:t>
            </a:r>
            <a:r>
              <a:rPr kumimoji="0" lang="zh-TW" altLang="en-US" sz="4800" b="1" dirty="0" smtClean="0">
                <a:solidFill>
                  <a:srgbClr val="00502E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</a:t>
            </a:r>
            <a:endParaRPr kumimoji="0" lang="zh-TW" altLang="en-US" sz="4800" b="1" dirty="0">
              <a:solidFill>
                <a:srgbClr val="00502E"/>
              </a:solidFill>
              <a:effectLst>
                <a:outerShdw blurRad="38100" dist="38100" dir="2700000" algn="tl">
                  <a:srgbClr val="FFFF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　</a:t>
            </a:r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3868" y="5469024"/>
            <a:ext cx="9144000" cy="5040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C3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kumimoji="0" lang="en-US" altLang="zh-TW" sz="4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ndhu</a:t>
            </a:r>
            <a:r>
              <a:rPr kumimoji="0" lang="en-US" altLang="zh-TW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, see the world and be seen</a:t>
            </a:r>
            <a:endParaRPr kumimoji="0" lang="zh-TW" alt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76256" y="6538525"/>
            <a:ext cx="2173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國際事務委員會</a:t>
            </a:r>
            <a:r>
              <a:rPr lang="zh-TW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2014.11.27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548880"/>
          </a:xfrm>
        </p:spPr>
        <p:txBody>
          <a:bodyPr/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回顧</a:t>
            </a:r>
            <a:r>
              <a:rPr lang="en-US" altLang="zh-TW" sz="4800" dirty="0" smtClean="0">
                <a:ea typeface="微軟正黑體" panose="020B0604030504040204" pitchFamily="34" charset="-120"/>
              </a:rPr>
              <a:t>2014</a:t>
            </a: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展望</a:t>
            </a:r>
            <a:r>
              <a:rPr lang="en-US" altLang="zh-TW" sz="4800" dirty="0" smtClean="0">
                <a:ea typeface="微軟正黑體" panose="020B0604030504040204" pitchFamily="34" charset="-120"/>
              </a:rPr>
              <a:t>2015~2016</a:t>
            </a:r>
          </a:p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策略與戰略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七角星形 3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1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回顧</a:t>
            </a:r>
            <a:r>
              <a:rPr lang="en-US" altLang="zh-TW" dirty="0">
                <a:latin typeface="Arial" panose="020B0604020202020204" pitchFamily="34" charset="0"/>
              </a:rPr>
              <a:t>2014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>
                <a:cs typeface="Arial" charset="0"/>
              </a:rPr>
              <a:t>國立東華大學的變化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cs typeface="Arial" charset="0"/>
              </a:rPr>
              <a:t>國立東華大學境外生統計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0950"/>
              </p:ext>
            </p:extLst>
          </p:nvPr>
        </p:nvGraphicFramePr>
        <p:xfrm>
          <a:off x="395536" y="1556792"/>
          <a:ext cx="8280002" cy="3754800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1200916"/>
                <a:gridCol w="1011298"/>
                <a:gridCol w="1011298"/>
                <a:gridCol w="1011298"/>
                <a:gridCol w="1011298"/>
                <a:gridCol w="1011298"/>
                <a:gridCol w="1011298"/>
                <a:gridCol w="1011298"/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100-1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100-2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101-1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101-2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102-1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102-2</a:t>
                      </a:r>
                      <a:endParaRPr lang="en-US" altLang="zh-TW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103-1</a:t>
                      </a: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外籍生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138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138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2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僑　生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228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陸　生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交換生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65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合計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339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447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480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28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出國交換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46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七角星形 1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東華近四年境外學生人數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326287"/>
              </p:ext>
            </p:extLst>
          </p:nvPr>
        </p:nvGraphicFramePr>
        <p:xfrm>
          <a:off x="539552" y="1509712"/>
          <a:ext cx="8064896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7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"/>
          <a:stretch/>
        </p:blipFill>
        <p:spPr>
          <a:xfrm>
            <a:off x="0" y="1124744"/>
            <a:ext cx="9144000" cy="4308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國立東華大學境外學生國籍分佈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355976" y="4797152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3"/>
              </a:rPr>
              <a:t>36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3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3"/>
              </a:rPr>
              <a:t>個國家</a:t>
            </a:r>
            <a:endParaRPr lang="zh-TW" altLang="en-US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"/>
          <a:stretch/>
        </p:blipFill>
        <p:spPr>
          <a:xfrm>
            <a:off x="0" y="1124744"/>
            <a:ext cx="9144000" cy="4289044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cs typeface="Arial" charset="0"/>
              </a:rPr>
              <a:t>國立東華大學姊妹校分佈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771800" y="4797152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從 </a:t>
            </a:r>
            <a:r>
              <a:rPr lang="en-US" altLang="zh-TW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個學校　</a:t>
            </a:r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3"/>
              </a:rPr>
              <a:t>　</a:t>
            </a:r>
            <a:r>
              <a:rPr lang="en-US" altLang="zh-TW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3"/>
              </a:rPr>
              <a:t>92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3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 3"/>
              </a:rPr>
              <a:t>個學校</a:t>
            </a:r>
            <a:endParaRPr lang="zh-TW" altLang="en-US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1124744"/>
            <a:ext cx="85689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619672" y="3429000"/>
            <a:ext cx="6984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各學期境外生收入</a:t>
            </a:r>
            <a:r>
              <a:rPr lang="zh-TW" altLang="en-US" dirty="0" smtClean="0"/>
              <a:t>趨勢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53649"/>
              </p:ext>
            </p:extLst>
          </p:nvPr>
        </p:nvGraphicFramePr>
        <p:xfrm>
          <a:off x="179512" y="908720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七角星形 6"/>
          <p:cNvSpPr/>
          <p:nvPr/>
        </p:nvSpPr>
        <p:spPr>
          <a:xfrm>
            <a:off x="251520" y="260648"/>
            <a:ext cx="936104" cy="86409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425090"/>
      </p:ext>
    </p:extLst>
  </p:cSld>
  <p:clrMapOvr>
    <a:masterClrMapping/>
  </p:clrMapOvr>
</p:sld>
</file>

<file path=ppt/theme/theme1.xml><?xml version="1.0" encoding="utf-8"?>
<a:theme xmlns:a="http://schemas.openxmlformats.org/drawingml/2006/main" name="OIA綠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OIA綠底</Template>
  <TotalTime>961</TotalTime>
  <Words>1114</Words>
  <Application>Microsoft Office PowerPoint</Application>
  <PresentationFormat>如螢幕大小 (4:3)</PresentationFormat>
  <Paragraphs>216</Paragraphs>
  <Slides>29</Slides>
  <Notes>5</Notes>
  <HiddenSlides>0</HiddenSlides>
  <MMClips>0</MMClips>
  <ScaleCrop>false</ScaleCrop>
  <HeadingPairs>
    <vt:vector size="8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  <vt:variant>
        <vt:lpstr>自訂放映</vt:lpstr>
      </vt:variant>
      <vt:variant>
        <vt:i4>1</vt:i4>
      </vt:variant>
    </vt:vector>
  </HeadingPairs>
  <TitlesOfParts>
    <vt:vector size="32" baseType="lpstr">
      <vt:lpstr>OIA綠底</vt:lpstr>
      <vt:lpstr>工作表</vt:lpstr>
      <vt:lpstr>103學年 第一次國際事務委員會</vt:lpstr>
      <vt:lpstr>PowerPoint 簡報</vt:lpstr>
      <vt:lpstr>簡報大綱</vt:lpstr>
      <vt:lpstr>回顧2014 國立東華大學的變化</vt:lpstr>
      <vt:lpstr>國立東華大學境外生統計</vt:lpstr>
      <vt:lpstr>東華近四年境外學生人數</vt:lpstr>
      <vt:lpstr>國立東華大學境外學生國籍分佈</vt:lpstr>
      <vt:lpstr>國立東華大學姊妹校分佈</vt:lpstr>
      <vt:lpstr>各學期境外生收入趨勢</vt:lpstr>
      <vt:lpstr>展望2015-2016</vt:lpstr>
      <vt:lpstr>PowerPoint 簡報</vt:lpstr>
      <vt:lpstr>不足之處</vt:lpstr>
      <vt:lpstr>台灣的境外生整體會持續增加</vt:lpstr>
      <vt:lpstr>台灣高教國際化競爭加劇</vt:lpstr>
      <vt:lpstr>東華與他校近三年境外學生比較</vt:lpstr>
      <vt:lpstr>我們的供給能力是關鍵</vt:lpstr>
      <vt:lpstr>國際化發展策略</vt:lpstr>
      <vt:lpstr>國際化發展策略</vt:lpstr>
      <vt:lpstr>國際化發展策略</vt:lpstr>
      <vt:lpstr>院系國際化的好處</vt:lpstr>
      <vt:lpstr>實質挹注經費 管理學院~以企管系分配款為例</vt:lpstr>
      <vt:lpstr>實質挹注經費 理工學院~以資工系分配款為例</vt:lpstr>
      <vt:lpstr>實質挹注經費 人社院~以臨諮系分配款為例</vt:lpstr>
      <vt:lpstr>PowerPoint 簡報</vt:lpstr>
      <vt:lpstr>未來挑戰</vt:lpstr>
      <vt:lpstr>如果…</vt:lpstr>
      <vt:lpstr>國際化衝擊下的東華大學</vt:lpstr>
      <vt:lpstr>對未來的期許</vt:lpstr>
      <vt:lpstr>PowerPoint 簡報</vt:lpstr>
      <vt:lpstr>東華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Olivia</dc:creator>
  <cp:lastModifiedBy>ABBY</cp:lastModifiedBy>
  <cp:revision>87</cp:revision>
  <cp:lastPrinted>2014-11-21T06:21:27Z</cp:lastPrinted>
  <dcterms:created xsi:type="dcterms:W3CDTF">2013-11-27T08:30:59Z</dcterms:created>
  <dcterms:modified xsi:type="dcterms:W3CDTF">2014-11-27T09:40:37Z</dcterms:modified>
</cp:coreProperties>
</file>