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49" r:id="rId1"/>
  </p:sldMasterIdLst>
  <p:notesMasterIdLst>
    <p:notesMasterId r:id="rId39"/>
  </p:notesMasterIdLst>
  <p:sldIdLst>
    <p:sldId id="256" r:id="rId2"/>
    <p:sldId id="321" r:id="rId3"/>
    <p:sldId id="308" r:id="rId4"/>
    <p:sldId id="293" r:id="rId5"/>
    <p:sldId id="272" r:id="rId6"/>
    <p:sldId id="295" r:id="rId7"/>
    <p:sldId id="300" r:id="rId8"/>
    <p:sldId id="285" r:id="rId9"/>
    <p:sldId id="282" r:id="rId10"/>
    <p:sldId id="303" r:id="rId11"/>
    <p:sldId id="260" r:id="rId12"/>
    <p:sldId id="312" r:id="rId13"/>
    <p:sldId id="263" r:id="rId14"/>
    <p:sldId id="313" r:id="rId15"/>
    <p:sldId id="296" r:id="rId16"/>
    <p:sldId id="307" r:id="rId17"/>
    <p:sldId id="298" r:id="rId18"/>
    <p:sldId id="297" r:id="rId19"/>
    <p:sldId id="288" r:id="rId20"/>
    <p:sldId id="280" r:id="rId21"/>
    <p:sldId id="289" r:id="rId22"/>
    <p:sldId id="301" r:id="rId23"/>
    <p:sldId id="304" r:id="rId24"/>
    <p:sldId id="305" r:id="rId25"/>
    <p:sldId id="322" r:id="rId26"/>
    <p:sldId id="319" r:id="rId27"/>
    <p:sldId id="264" r:id="rId28"/>
    <p:sldId id="262" r:id="rId29"/>
    <p:sldId id="310" r:id="rId30"/>
    <p:sldId id="276" r:id="rId31"/>
    <p:sldId id="317" r:id="rId32"/>
    <p:sldId id="316" r:id="rId33"/>
    <p:sldId id="292" r:id="rId34"/>
    <p:sldId id="267" r:id="rId35"/>
    <p:sldId id="314" r:id="rId36"/>
    <p:sldId id="315" r:id="rId37"/>
    <p:sldId id="309" r:id="rId38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E3BD"/>
    <a:srgbClr val="6DA2B2"/>
    <a:srgbClr val="986C4F"/>
    <a:srgbClr val="6D8C93"/>
    <a:srgbClr val="2D5782"/>
    <a:srgbClr val="2F5597"/>
    <a:srgbClr val="2222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50" autoAdjust="0"/>
    <p:restoredTop sz="94660"/>
  </p:normalViewPr>
  <p:slideViewPr>
    <p:cSldViewPr>
      <p:cViewPr varScale="1">
        <p:scale>
          <a:sx n="102" d="100"/>
          <a:sy n="102" d="100"/>
        </p:scale>
        <p:origin x="810" y="10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689D82-8294-4E64-B2C2-F85585A3921D}" type="doc">
      <dgm:prSet loTypeId="urn:microsoft.com/office/officeart/2005/8/layout/process2" loCatId="process" qsTypeId="urn:microsoft.com/office/officeart/2005/8/quickstyle/simple1" qsCatId="simple" csTypeId="urn:microsoft.com/office/officeart/2005/8/colors/accent1_4" csCatId="accent1" phldr="1"/>
      <dgm:spPr/>
    </dgm:pt>
    <dgm:pt modelId="{AD5648A6-2393-4829-BD8A-51F4E0799CC2}">
      <dgm:prSet phldrT="[文字]"/>
      <dgm:spPr>
        <a:solidFill>
          <a:srgbClr val="6D8C93"/>
        </a:solidFill>
        <a:ln w="38100">
          <a:solidFill>
            <a:srgbClr val="FFE3BD"/>
          </a:solidFill>
        </a:ln>
      </dgm:spPr>
      <dgm:t>
        <a:bodyPr/>
        <a:lstStyle/>
        <a:p>
          <a:r>
            <a:rPr lang="zh-TW" altLang="en-US" dirty="0">
              <a:solidFill>
                <a:srgbClr val="FFE3BD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學生</a:t>
          </a:r>
          <a:endParaRPr lang="en-US" altLang="zh-TW" dirty="0">
            <a:solidFill>
              <a:srgbClr val="FFE3BD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zh-TW" altLang="en-US" dirty="0">
              <a:solidFill>
                <a:srgbClr val="FFE3BD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繳交文件</a:t>
          </a:r>
        </a:p>
      </dgm:t>
    </dgm:pt>
    <dgm:pt modelId="{9084F826-971A-4A0F-9D54-8D2EBBC45EA5}" type="parTrans" cxnId="{5E7C3417-85A3-4EE8-9452-DA0978DC5BD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7DAFA6B-EA42-4C5E-B702-8A74CD996FE5}" type="sibTrans" cxnId="{5E7C3417-85A3-4EE8-9452-DA0978DC5BDF}">
      <dgm:prSet/>
      <dgm:spPr>
        <a:solidFill>
          <a:srgbClr val="6DA2B2">
            <a:alpha val="64000"/>
          </a:srgbClr>
        </a:solidFill>
      </dgm:spPr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8E0B46D-476F-404B-BEE9-2E79E0C19C06}">
      <dgm:prSet phldrT="[文字]"/>
      <dgm:spPr>
        <a:solidFill>
          <a:srgbClr val="6D8C93"/>
        </a:solidFill>
        <a:ln w="38100">
          <a:solidFill>
            <a:srgbClr val="FFE3BD"/>
          </a:solidFill>
        </a:ln>
      </dgm:spPr>
      <dgm:t>
        <a:bodyPr/>
        <a:lstStyle/>
        <a:p>
          <a:r>
            <a:rPr lang="zh-TW" altLang="en-US" dirty="0">
              <a:solidFill>
                <a:srgbClr val="FFE3BD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生輔組確認</a:t>
          </a:r>
        </a:p>
      </dgm:t>
    </dgm:pt>
    <dgm:pt modelId="{958FBD31-2A4C-48B9-B9A4-10BD3AE727D2}" type="parTrans" cxnId="{C8299BD2-2A2A-4D78-99B2-9FC551465314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FE6A899-7AB3-41BC-8995-19769BCAB908}" type="sibTrans" cxnId="{C8299BD2-2A2A-4D78-99B2-9FC551465314}">
      <dgm:prSet/>
      <dgm:spPr>
        <a:solidFill>
          <a:srgbClr val="6DA2B2">
            <a:alpha val="64000"/>
          </a:srgbClr>
        </a:solidFill>
      </dgm:spPr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CAD27E8-003D-424F-AB45-88C13F391507}">
      <dgm:prSet phldrT="[文字]"/>
      <dgm:spPr>
        <a:solidFill>
          <a:srgbClr val="6D8C93"/>
        </a:solidFill>
        <a:ln w="38100">
          <a:solidFill>
            <a:srgbClr val="FFE3BD"/>
          </a:solidFill>
        </a:ln>
      </dgm:spPr>
      <dgm:t>
        <a:bodyPr/>
        <a:lstStyle/>
        <a:p>
          <a:r>
            <a:rPr lang="zh-TW" altLang="en-US" dirty="0">
              <a:solidFill>
                <a:srgbClr val="FFE3BD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發公文至</a:t>
          </a:r>
          <a:endParaRPr lang="en-US" altLang="zh-TW" dirty="0">
            <a:solidFill>
              <a:srgbClr val="FFE3BD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zh-TW" altLang="en-US" dirty="0">
              <a:solidFill>
                <a:srgbClr val="FFE3BD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縣市政府</a:t>
          </a:r>
        </a:p>
      </dgm:t>
    </dgm:pt>
    <dgm:pt modelId="{EA8E1E5E-2A8E-47F8-8A37-5B8F372F8E70}" type="parTrans" cxnId="{29BBDA3E-7DF4-456F-90C3-813AEE233FF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0F6BAC1-A803-4533-AF70-660A52C80E6E}" type="sibTrans" cxnId="{29BBDA3E-7DF4-456F-90C3-813AEE233FF6}">
      <dgm:prSet/>
      <dgm:spPr>
        <a:solidFill>
          <a:srgbClr val="6DA2B2">
            <a:alpha val="64000"/>
          </a:srgbClr>
        </a:solidFill>
      </dgm:spPr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B94239D-92FD-4169-BD93-981B1202BB9C}">
      <dgm:prSet phldrT="[文字]"/>
      <dgm:spPr>
        <a:solidFill>
          <a:srgbClr val="6D8C93"/>
        </a:solidFill>
        <a:ln w="38100">
          <a:solidFill>
            <a:srgbClr val="FFE3BD"/>
          </a:solidFill>
        </a:ln>
      </dgm:spPr>
      <dgm:t>
        <a:bodyPr/>
        <a:lstStyle/>
        <a:p>
          <a:r>
            <a:rPr lang="zh-TW" altLang="en-US" dirty="0">
              <a:solidFill>
                <a:srgbClr val="FFE3BD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縣市政府</a:t>
          </a:r>
          <a:endParaRPr lang="en-US" altLang="zh-TW" dirty="0">
            <a:solidFill>
              <a:srgbClr val="FFE3BD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zh-TW" altLang="en-US" dirty="0">
              <a:solidFill>
                <a:srgbClr val="FFE3BD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核准</a:t>
          </a:r>
        </a:p>
      </dgm:t>
    </dgm:pt>
    <dgm:pt modelId="{10F9C7F1-4FA1-4338-B740-A7C8C1CE38A9}" type="parTrans" cxnId="{96D8E02F-3E07-4F6F-A92E-A6B0C4900DC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194691C-B6F2-45C6-95B4-7E6807261571}" type="sibTrans" cxnId="{96D8E02F-3E07-4F6F-A92E-A6B0C4900DCF}">
      <dgm:prSet/>
      <dgm:spPr>
        <a:solidFill>
          <a:srgbClr val="6DA2B2">
            <a:alpha val="64000"/>
          </a:srgbClr>
        </a:solidFill>
      </dgm:spPr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019B713-39B3-4336-8FEB-4414B6283DCC}">
      <dgm:prSet phldrT="[文字]"/>
      <dgm:spPr>
        <a:solidFill>
          <a:srgbClr val="6D8C93"/>
        </a:solidFill>
        <a:ln w="38100">
          <a:solidFill>
            <a:srgbClr val="FFE3BD"/>
          </a:solidFill>
        </a:ln>
      </dgm:spPr>
      <dgm:t>
        <a:bodyPr/>
        <a:lstStyle/>
        <a:p>
          <a:r>
            <a:rPr lang="zh-TW" altLang="en-US" b="1" dirty="0">
              <a:solidFill>
                <a:srgbClr val="FFE3BD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學生線上查詢</a:t>
          </a:r>
          <a:endParaRPr lang="en-US" altLang="zh-TW" b="1" dirty="0">
            <a:solidFill>
              <a:srgbClr val="FFE3BD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zh-TW" altLang="en-US" b="1" dirty="0">
              <a:solidFill>
                <a:srgbClr val="FFE3BD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列印出境核准單</a:t>
          </a:r>
        </a:p>
      </dgm:t>
    </dgm:pt>
    <dgm:pt modelId="{B8577AB7-AB61-4944-8865-E66051320EE9}" type="parTrans" cxnId="{8FD6451D-B7F8-4E96-A5D1-54C312C8859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AE1F261-13F2-4069-A902-BE6DF6ADD6EE}" type="sibTrans" cxnId="{8FD6451D-B7F8-4E96-A5D1-54C312C8859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AD88BF4-3BF0-4415-A254-0E0182164872}" type="pres">
      <dgm:prSet presAssocID="{09689D82-8294-4E64-B2C2-F85585A3921D}" presName="linearFlow" presStyleCnt="0">
        <dgm:presLayoutVars>
          <dgm:resizeHandles val="exact"/>
        </dgm:presLayoutVars>
      </dgm:prSet>
      <dgm:spPr/>
    </dgm:pt>
    <dgm:pt modelId="{C2FA4B98-69A6-489A-BC26-37DF89926D24}" type="pres">
      <dgm:prSet presAssocID="{AD5648A6-2393-4829-BD8A-51F4E0799CC2}" presName="node" presStyleLbl="node1" presStyleIdx="0" presStyleCnt="5">
        <dgm:presLayoutVars>
          <dgm:bulletEnabled val="1"/>
        </dgm:presLayoutVars>
      </dgm:prSet>
      <dgm:spPr/>
    </dgm:pt>
    <dgm:pt modelId="{87979905-2FFA-41AC-9696-78714717B868}" type="pres">
      <dgm:prSet presAssocID="{F7DAFA6B-EA42-4C5E-B702-8A74CD996FE5}" presName="sibTrans" presStyleLbl="sibTrans2D1" presStyleIdx="0" presStyleCnt="4"/>
      <dgm:spPr/>
    </dgm:pt>
    <dgm:pt modelId="{631B5881-8E15-4225-933F-09CA05DA0DBE}" type="pres">
      <dgm:prSet presAssocID="{F7DAFA6B-EA42-4C5E-B702-8A74CD996FE5}" presName="connectorText" presStyleLbl="sibTrans2D1" presStyleIdx="0" presStyleCnt="4"/>
      <dgm:spPr/>
    </dgm:pt>
    <dgm:pt modelId="{01B9C5BB-D0B5-47F0-A1AD-663770C8ED7D}" type="pres">
      <dgm:prSet presAssocID="{E8E0B46D-476F-404B-BEE9-2E79E0C19C06}" presName="node" presStyleLbl="node1" presStyleIdx="1" presStyleCnt="5">
        <dgm:presLayoutVars>
          <dgm:bulletEnabled val="1"/>
        </dgm:presLayoutVars>
      </dgm:prSet>
      <dgm:spPr/>
    </dgm:pt>
    <dgm:pt modelId="{3E9C2CF5-E67B-41AD-8A21-71630FD848D2}" type="pres">
      <dgm:prSet presAssocID="{4FE6A899-7AB3-41BC-8995-19769BCAB908}" presName="sibTrans" presStyleLbl="sibTrans2D1" presStyleIdx="1" presStyleCnt="4"/>
      <dgm:spPr/>
    </dgm:pt>
    <dgm:pt modelId="{897C104F-0201-4F28-9D82-827FD83A9995}" type="pres">
      <dgm:prSet presAssocID="{4FE6A899-7AB3-41BC-8995-19769BCAB908}" presName="connectorText" presStyleLbl="sibTrans2D1" presStyleIdx="1" presStyleCnt="4"/>
      <dgm:spPr/>
    </dgm:pt>
    <dgm:pt modelId="{EAD5333B-742B-413F-96EA-611E1C60E0DE}" type="pres">
      <dgm:prSet presAssocID="{2CAD27E8-003D-424F-AB45-88C13F391507}" presName="node" presStyleLbl="node1" presStyleIdx="2" presStyleCnt="5">
        <dgm:presLayoutVars>
          <dgm:bulletEnabled val="1"/>
        </dgm:presLayoutVars>
      </dgm:prSet>
      <dgm:spPr/>
    </dgm:pt>
    <dgm:pt modelId="{D6FB59BB-DD8A-471E-A2C9-13FE6CF1582A}" type="pres">
      <dgm:prSet presAssocID="{60F6BAC1-A803-4533-AF70-660A52C80E6E}" presName="sibTrans" presStyleLbl="sibTrans2D1" presStyleIdx="2" presStyleCnt="4"/>
      <dgm:spPr/>
    </dgm:pt>
    <dgm:pt modelId="{A05AD1BD-5314-444F-AC01-666940E5351E}" type="pres">
      <dgm:prSet presAssocID="{60F6BAC1-A803-4533-AF70-660A52C80E6E}" presName="connectorText" presStyleLbl="sibTrans2D1" presStyleIdx="2" presStyleCnt="4"/>
      <dgm:spPr/>
    </dgm:pt>
    <dgm:pt modelId="{FC68C178-D0D9-498C-BB5F-7F7541AB82CA}" type="pres">
      <dgm:prSet presAssocID="{8B94239D-92FD-4169-BD93-981B1202BB9C}" presName="node" presStyleLbl="node1" presStyleIdx="3" presStyleCnt="5">
        <dgm:presLayoutVars>
          <dgm:bulletEnabled val="1"/>
        </dgm:presLayoutVars>
      </dgm:prSet>
      <dgm:spPr/>
    </dgm:pt>
    <dgm:pt modelId="{A731FFB0-B040-40F8-8268-A48169129818}" type="pres">
      <dgm:prSet presAssocID="{4194691C-B6F2-45C6-95B4-7E6807261571}" presName="sibTrans" presStyleLbl="sibTrans2D1" presStyleIdx="3" presStyleCnt="4"/>
      <dgm:spPr/>
    </dgm:pt>
    <dgm:pt modelId="{02426600-47AA-4FF0-82B5-02E054555045}" type="pres">
      <dgm:prSet presAssocID="{4194691C-B6F2-45C6-95B4-7E6807261571}" presName="connectorText" presStyleLbl="sibTrans2D1" presStyleIdx="3" presStyleCnt="4"/>
      <dgm:spPr/>
    </dgm:pt>
    <dgm:pt modelId="{8269C3AB-7128-417D-BE9F-C16E1072E9BB}" type="pres">
      <dgm:prSet presAssocID="{9019B713-39B3-4336-8FEB-4414B6283DCC}" presName="node" presStyleLbl="node1" presStyleIdx="4" presStyleCnt="5">
        <dgm:presLayoutVars>
          <dgm:bulletEnabled val="1"/>
        </dgm:presLayoutVars>
      </dgm:prSet>
      <dgm:spPr/>
    </dgm:pt>
  </dgm:ptLst>
  <dgm:cxnLst>
    <dgm:cxn modelId="{6B0E6D05-2365-4D9A-96A1-2BF779F02E67}" type="presOf" srcId="{4FE6A899-7AB3-41BC-8995-19769BCAB908}" destId="{3E9C2CF5-E67B-41AD-8A21-71630FD848D2}" srcOrd="0" destOrd="0" presId="urn:microsoft.com/office/officeart/2005/8/layout/process2"/>
    <dgm:cxn modelId="{F8E2CE10-4B80-4AAB-8459-382E96E5C6AA}" type="presOf" srcId="{4FE6A899-7AB3-41BC-8995-19769BCAB908}" destId="{897C104F-0201-4F28-9D82-827FD83A9995}" srcOrd="1" destOrd="0" presId="urn:microsoft.com/office/officeart/2005/8/layout/process2"/>
    <dgm:cxn modelId="{5E7C3417-85A3-4EE8-9452-DA0978DC5BDF}" srcId="{09689D82-8294-4E64-B2C2-F85585A3921D}" destId="{AD5648A6-2393-4829-BD8A-51F4E0799CC2}" srcOrd="0" destOrd="0" parTransId="{9084F826-971A-4A0F-9D54-8D2EBBC45EA5}" sibTransId="{F7DAFA6B-EA42-4C5E-B702-8A74CD996FE5}"/>
    <dgm:cxn modelId="{8FD6451D-B7F8-4E96-A5D1-54C312C8859C}" srcId="{09689D82-8294-4E64-B2C2-F85585A3921D}" destId="{9019B713-39B3-4336-8FEB-4414B6283DCC}" srcOrd="4" destOrd="0" parTransId="{B8577AB7-AB61-4944-8865-E66051320EE9}" sibTransId="{FAE1F261-13F2-4069-A902-BE6DF6ADD6EE}"/>
    <dgm:cxn modelId="{96D8E02F-3E07-4F6F-A92E-A6B0C4900DCF}" srcId="{09689D82-8294-4E64-B2C2-F85585A3921D}" destId="{8B94239D-92FD-4169-BD93-981B1202BB9C}" srcOrd="3" destOrd="0" parTransId="{10F9C7F1-4FA1-4338-B740-A7C8C1CE38A9}" sibTransId="{4194691C-B6F2-45C6-95B4-7E6807261571}"/>
    <dgm:cxn modelId="{29BBDA3E-7DF4-456F-90C3-813AEE233FF6}" srcId="{09689D82-8294-4E64-B2C2-F85585A3921D}" destId="{2CAD27E8-003D-424F-AB45-88C13F391507}" srcOrd="2" destOrd="0" parTransId="{EA8E1E5E-2A8E-47F8-8A37-5B8F372F8E70}" sibTransId="{60F6BAC1-A803-4533-AF70-660A52C80E6E}"/>
    <dgm:cxn modelId="{0E9A7B3F-3AE5-4D68-912E-A6BCE14A2539}" type="presOf" srcId="{AD5648A6-2393-4829-BD8A-51F4E0799CC2}" destId="{C2FA4B98-69A6-489A-BC26-37DF89926D24}" srcOrd="0" destOrd="0" presId="urn:microsoft.com/office/officeart/2005/8/layout/process2"/>
    <dgm:cxn modelId="{0295025B-5C11-45EA-9A50-5F7910A62FB2}" type="presOf" srcId="{4194691C-B6F2-45C6-95B4-7E6807261571}" destId="{A731FFB0-B040-40F8-8268-A48169129818}" srcOrd="0" destOrd="0" presId="urn:microsoft.com/office/officeart/2005/8/layout/process2"/>
    <dgm:cxn modelId="{59FD6F65-EDAF-40AA-9C26-B2C0173E2D38}" type="presOf" srcId="{E8E0B46D-476F-404B-BEE9-2E79E0C19C06}" destId="{01B9C5BB-D0B5-47F0-A1AD-663770C8ED7D}" srcOrd="0" destOrd="0" presId="urn:microsoft.com/office/officeart/2005/8/layout/process2"/>
    <dgm:cxn modelId="{32F14554-6087-4017-99E7-182F5A32CEC6}" type="presOf" srcId="{8B94239D-92FD-4169-BD93-981B1202BB9C}" destId="{FC68C178-D0D9-498C-BB5F-7F7541AB82CA}" srcOrd="0" destOrd="0" presId="urn:microsoft.com/office/officeart/2005/8/layout/process2"/>
    <dgm:cxn modelId="{7ADDCA74-9F82-44A7-8CC7-69D25CFD03AE}" type="presOf" srcId="{F7DAFA6B-EA42-4C5E-B702-8A74CD996FE5}" destId="{631B5881-8E15-4225-933F-09CA05DA0DBE}" srcOrd="1" destOrd="0" presId="urn:microsoft.com/office/officeart/2005/8/layout/process2"/>
    <dgm:cxn modelId="{F376F555-4359-4015-AF76-916056A78BD4}" type="presOf" srcId="{F7DAFA6B-EA42-4C5E-B702-8A74CD996FE5}" destId="{87979905-2FFA-41AC-9696-78714717B868}" srcOrd="0" destOrd="0" presId="urn:microsoft.com/office/officeart/2005/8/layout/process2"/>
    <dgm:cxn modelId="{7546B97E-DFE3-4775-AD46-7E8668F441B8}" type="presOf" srcId="{9019B713-39B3-4336-8FEB-4414B6283DCC}" destId="{8269C3AB-7128-417D-BE9F-C16E1072E9BB}" srcOrd="0" destOrd="0" presId="urn:microsoft.com/office/officeart/2005/8/layout/process2"/>
    <dgm:cxn modelId="{014595A8-BAF1-41F4-A401-5F4316DE35CE}" type="presOf" srcId="{2CAD27E8-003D-424F-AB45-88C13F391507}" destId="{EAD5333B-742B-413F-96EA-611E1C60E0DE}" srcOrd="0" destOrd="0" presId="urn:microsoft.com/office/officeart/2005/8/layout/process2"/>
    <dgm:cxn modelId="{4E87ECB1-FC39-4C30-80B6-0CBFE23F70D5}" type="presOf" srcId="{60F6BAC1-A803-4533-AF70-660A52C80E6E}" destId="{D6FB59BB-DD8A-471E-A2C9-13FE6CF1582A}" srcOrd="0" destOrd="0" presId="urn:microsoft.com/office/officeart/2005/8/layout/process2"/>
    <dgm:cxn modelId="{C8299BD2-2A2A-4D78-99B2-9FC551465314}" srcId="{09689D82-8294-4E64-B2C2-F85585A3921D}" destId="{E8E0B46D-476F-404B-BEE9-2E79E0C19C06}" srcOrd="1" destOrd="0" parTransId="{958FBD31-2A4C-48B9-B9A4-10BD3AE727D2}" sibTransId="{4FE6A899-7AB3-41BC-8995-19769BCAB908}"/>
    <dgm:cxn modelId="{7BD1C8F0-646A-48EB-A32B-F54AC2C87F71}" type="presOf" srcId="{60F6BAC1-A803-4533-AF70-660A52C80E6E}" destId="{A05AD1BD-5314-444F-AC01-666940E5351E}" srcOrd="1" destOrd="0" presId="urn:microsoft.com/office/officeart/2005/8/layout/process2"/>
    <dgm:cxn modelId="{BFA6DFF4-2391-40D6-AE5C-46D19DA3FB4A}" type="presOf" srcId="{09689D82-8294-4E64-B2C2-F85585A3921D}" destId="{2AD88BF4-3BF0-4415-A254-0E0182164872}" srcOrd="0" destOrd="0" presId="urn:microsoft.com/office/officeart/2005/8/layout/process2"/>
    <dgm:cxn modelId="{97CC9EFB-AF4C-433F-9B8B-7F1DC5CC2379}" type="presOf" srcId="{4194691C-B6F2-45C6-95B4-7E6807261571}" destId="{02426600-47AA-4FF0-82B5-02E054555045}" srcOrd="1" destOrd="0" presId="urn:microsoft.com/office/officeart/2005/8/layout/process2"/>
    <dgm:cxn modelId="{94107966-28C0-47C7-8168-0BB8A24F03EA}" type="presParOf" srcId="{2AD88BF4-3BF0-4415-A254-0E0182164872}" destId="{C2FA4B98-69A6-489A-BC26-37DF89926D24}" srcOrd="0" destOrd="0" presId="urn:microsoft.com/office/officeart/2005/8/layout/process2"/>
    <dgm:cxn modelId="{E4519665-1E7A-4FFC-983F-27C250DD2EB3}" type="presParOf" srcId="{2AD88BF4-3BF0-4415-A254-0E0182164872}" destId="{87979905-2FFA-41AC-9696-78714717B868}" srcOrd="1" destOrd="0" presId="urn:microsoft.com/office/officeart/2005/8/layout/process2"/>
    <dgm:cxn modelId="{7D5885C4-83BB-4B8A-83F1-6660C9B7DC7F}" type="presParOf" srcId="{87979905-2FFA-41AC-9696-78714717B868}" destId="{631B5881-8E15-4225-933F-09CA05DA0DBE}" srcOrd="0" destOrd="0" presId="urn:microsoft.com/office/officeart/2005/8/layout/process2"/>
    <dgm:cxn modelId="{52239FD9-896C-4F46-9DAD-CB3F8ED9817E}" type="presParOf" srcId="{2AD88BF4-3BF0-4415-A254-0E0182164872}" destId="{01B9C5BB-D0B5-47F0-A1AD-663770C8ED7D}" srcOrd="2" destOrd="0" presId="urn:microsoft.com/office/officeart/2005/8/layout/process2"/>
    <dgm:cxn modelId="{B3138789-18AC-4741-A544-6F8D0E41B671}" type="presParOf" srcId="{2AD88BF4-3BF0-4415-A254-0E0182164872}" destId="{3E9C2CF5-E67B-41AD-8A21-71630FD848D2}" srcOrd="3" destOrd="0" presId="urn:microsoft.com/office/officeart/2005/8/layout/process2"/>
    <dgm:cxn modelId="{78827A8F-6CF3-4064-B00E-1FCDA048A933}" type="presParOf" srcId="{3E9C2CF5-E67B-41AD-8A21-71630FD848D2}" destId="{897C104F-0201-4F28-9D82-827FD83A9995}" srcOrd="0" destOrd="0" presId="urn:microsoft.com/office/officeart/2005/8/layout/process2"/>
    <dgm:cxn modelId="{A436BDBD-34CA-4E2E-90F2-C33FBCEACB07}" type="presParOf" srcId="{2AD88BF4-3BF0-4415-A254-0E0182164872}" destId="{EAD5333B-742B-413F-96EA-611E1C60E0DE}" srcOrd="4" destOrd="0" presId="urn:microsoft.com/office/officeart/2005/8/layout/process2"/>
    <dgm:cxn modelId="{0C2A9181-3FDB-46EB-8772-B201540798B1}" type="presParOf" srcId="{2AD88BF4-3BF0-4415-A254-0E0182164872}" destId="{D6FB59BB-DD8A-471E-A2C9-13FE6CF1582A}" srcOrd="5" destOrd="0" presId="urn:microsoft.com/office/officeart/2005/8/layout/process2"/>
    <dgm:cxn modelId="{9EE43002-0009-45C0-A1C0-1074BE80538B}" type="presParOf" srcId="{D6FB59BB-DD8A-471E-A2C9-13FE6CF1582A}" destId="{A05AD1BD-5314-444F-AC01-666940E5351E}" srcOrd="0" destOrd="0" presId="urn:microsoft.com/office/officeart/2005/8/layout/process2"/>
    <dgm:cxn modelId="{2D2D015D-7208-44B5-B6A4-2DE7D0C88DFA}" type="presParOf" srcId="{2AD88BF4-3BF0-4415-A254-0E0182164872}" destId="{FC68C178-D0D9-498C-BB5F-7F7541AB82CA}" srcOrd="6" destOrd="0" presId="urn:microsoft.com/office/officeart/2005/8/layout/process2"/>
    <dgm:cxn modelId="{78009E82-637F-4794-A25A-B7DEBCAEF09E}" type="presParOf" srcId="{2AD88BF4-3BF0-4415-A254-0E0182164872}" destId="{A731FFB0-B040-40F8-8268-A48169129818}" srcOrd="7" destOrd="0" presId="urn:microsoft.com/office/officeart/2005/8/layout/process2"/>
    <dgm:cxn modelId="{67364748-70F7-4E0C-A635-6C91890F46DD}" type="presParOf" srcId="{A731FFB0-B040-40F8-8268-A48169129818}" destId="{02426600-47AA-4FF0-82B5-02E054555045}" srcOrd="0" destOrd="0" presId="urn:microsoft.com/office/officeart/2005/8/layout/process2"/>
    <dgm:cxn modelId="{2335DE54-1058-4048-82B7-240005BD2132}" type="presParOf" srcId="{2AD88BF4-3BF0-4415-A254-0E0182164872}" destId="{8269C3AB-7128-417D-BE9F-C16E1072E9BB}" srcOrd="8" destOrd="0" presId="urn:microsoft.com/office/officeart/2005/8/layout/process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FA4B98-69A6-489A-BC26-37DF89926D24}">
      <dsp:nvSpPr>
        <dsp:cNvPr id="0" name=""/>
        <dsp:cNvSpPr/>
      </dsp:nvSpPr>
      <dsp:spPr>
        <a:xfrm>
          <a:off x="1047743" y="725"/>
          <a:ext cx="1527145" cy="848414"/>
        </a:xfrm>
        <a:prstGeom prst="roundRect">
          <a:avLst>
            <a:gd name="adj" fmla="val 10000"/>
          </a:avLst>
        </a:prstGeom>
        <a:solidFill>
          <a:srgbClr val="6D8C93"/>
        </a:solidFill>
        <a:ln w="38100" cap="flat" cmpd="sng" algn="ctr">
          <a:solidFill>
            <a:srgbClr val="FFE3B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kern="1200" dirty="0">
              <a:solidFill>
                <a:srgbClr val="FFE3BD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學生</a:t>
          </a:r>
          <a:endParaRPr lang="en-US" altLang="zh-TW" sz="1400" kern="1200" dirty="0">
            <a:solidFill>
              <a:srgbClr val="FFE3BD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kern="1200" dirty="0">
              <a:solidFill>
                <a:srgbClr val="FFE3BD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繳交文件</a:t>
          </a:r>
        </a:p>
      </dsp:txBody>
      <dsp:txXfrm>
        <a:off x="1072592" y="25574"/>
        <a:ext cx="1477447" cy="798716"/>
      </dsp:txXfrm>
    </dsp:sp>
    <dsp:sp modelId="{87979905-2FFA-41AC-9696-78714717B868}">
      <dsp:nvSpPr>
        <dsp:cNvPr id="0" name=""/>
        <dsp:cNvSpPr/>
      </dsp:nvSpPr>
      <dsp:spPr>
        <a:xfrm rot="5400000">
          <a:off x="1652238" y="870349"/>
          <a:ext cx="318155" cy="381786"/>
        </a:xfrm>
        <a:prstGeom prst="rightArrow">
          <a:avLst>
            <a:gd name="adj1" fmla="val 60000"/>
            <a:gd name="adj2" fmla="val 50000"/>
          </a:avLst>
        </a:prstGeom>
        <a:solidFill>
          <a:srgbClr val="6DA2B2">
            <a:alpha val="64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0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-5400000">
        <a:off x="1696780" y="902164"/>
        <a:ext cx="229072" cy="222709"/>
      </dsp:txXfrm>
    </dsp:sp>
    <dsp:sp modelId="{01B9C5BB-D0B5-47F0-A1AD-663770C8ED7D}">
      <dsp:nvSpPr>
        <dsp:cNvPr id="0" name=""/>
        <dsp:cNvSpPr/>
      </dsp:nvSpPr>
      <dsp:spPr>
        <a:xfrm>
          <a:off x="1047743" y="1273346"/>
          <a:ext cx="1527145" cy="848414"/>
        </a:xfrm>
        <a:prstGeom prst="roundRect">
          <a:avLst>
            <a:gd name="adj" fmla="val 10000"/>
          </a:avLst>
        </a:prstGeom>
        <a:solidFill>
          <a:srgbClr val="6D8C93"/>
        </a:solidFill>
        <a:ln w="38100" cap="flat" cmpd="sng" algn="ctr">
          <a:solidFill>
            <a:srgbClr val="FFE3B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kern="1200" dirty="0">
              <a:solidFill>
                <a:srgbClr val="FFE3BD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生輔組確認</a:t>
          </a:r>
        </a:p>
      </dsp:txBody>
      <dsp:txXfrm>
        <a:off x="1072592" y="1298195"/>
        <a:ext cx="1477447" cy="798716"/>
      </dsp:txXfrm>
    </dsp:sp>
    <dsp:sp modelId="{3E9C2CF5-E67B-41AD-8A21-71630FD848D2}">
      <dsp:nvSpPr>
        <dsp:cNvPr id="0" name=""/>
        <dsp:cNvSpPr/>
      </dsp:nvSpPr>
      <dsp:spPr>
        <a:xfrm rot="5400000">
          <a:off x="1652238" y="2142970"/>
          <a:ext cx="318155" cy="381786"/>
        </a:xfrm>
        <a:prstGeom prst="rightArrow">
          <a:avLst>
            <a:gd name="adj1" fmla="val 60000"/>
            <a:gd name="adj2" fmla="val 50000"/>
          </a:avLst>
        </a:prstGeom>
        <a:solidFill>
          <a:srgbClr val="6DA2B2">
            <a:alpha val="64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0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-5400000">
        <a:off x="1696780" y="2174785"/>
        <a:ext cx="229072" cy="222709"/>
      </dsp:txXfrm>
    </dsp:sp>
    <dsp:sp modelId="{EAD5333B-742B-413F-96EA-611E1C60E0DE}">
      <dsp:nvSpPr>
        <dsp:cNvPr id="0" name=""/>
        <dsp:cNvSpPr/>
      </dsp:nvSpPr>
      <dsp:spPr>
        <a:xfrm>
          <a:off x="1047743" y="2545967"/>
          <a:ext cx="1527145" cy="848414"/>
        </a:xfrm>
        <a:prstGeom prst="roundRect">
          <a:avLst>
            <a:gd name="adj" fmla="val 10000"/>
          </a:avLst>
        </a:prstGeom>
        <a:solidFill>
          <a:srgbClr val="6D8C93"/>
        </a:solidFill>
        <a:ln w="38100" cap="flat" cmpd="sng" algn="ctr">
          <a:solidFill>
            <a:srgbClr val="FFE3B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kern="1200" dirty="0">
              <a:solidFill>
                <a:srgbClr val="FFE3BD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發公文至</a:t>
          </a:r>
          <a:endParaRPr lang="en-US" altLang="zh-TW" sz="1400" kern="1200" dirty="0">
            <a:solidFill>
              <a:srgbClr val="FFE3BD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kern="1200" dirty="0">
              <a:solidFill>
                <a:srgbClr val="FFE3BD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縣市政府</a:t>
          </a:r>
        </a:p>
      </dsp:txBody>
      <dsp:txXfrm>
        <a:off x="1072592" y="2570816"/>
        <a:ext cx="1477447" cy="798716"/>
      </dsp:txXfrm>
    </dsp:sp>
    <dsp:sp modelId="{D6FB59BB-DD8A-471E-A2C9-13FE6CF1582A}">
      <dsp:nvSpPr>
        <dsp:cNvPr id="0" name=""/>
        <dsp:cNvSpPr/>
      </dsp:nvSpPr>
      <dsp:spPr>
        <a:xfrm rot="5400000">
          <a:off x="1652238" y="3415591"/>
          <a:ext cx="318155" cy="381786"/>
        </a:xfrm>
        <a:prstGeom prst="rightArrow">
          <a:avLst>
            <a:gd name="adj1" fmla="val 60000"/>
            <a:gd name="adj2" fmla="val 50000"/>
          </a:avLst>
        </a:prstGeom>
        <a:solidFill>
          <a:srgbClr val="6DA2B2">
            <a:alpha val="64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0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-5400000">
        <a:off x="1696780" y="3447406"/>
        <a:ext cx="229072" cy="222709"/>
      </dsp:txXfrm>
    </dsp:sp>
    <dsp:sp modelId="{FC68C178-D0D9-498C-BB5F-7F7541AB82CA}">
      <dsp:nvSpPr>
        <dsp:cNvPr id="0" name=""/>
        <dsp:cNvSpPr/>
      </dsp:nvSpPr>
      <dsp:spPr>
        <a:xfrm>
          <a:off x="1047743" y="3818588"/>
          <a:ext cx="1527145" cy="848414"/>
        </a:xfrm>
        <a:prstGeom prst="roundRect">
          <a:avLst>
            <a:gd name="adj" fmla="val 10000"/>
          </a:avLst>
        </a:prstGeom>
        <a:solidFill>
          <a:srgbClr val="6D8C93"/>
        </a:solidFill>
        <a:ln w="38100" cap="flat" cmpd="sng" algn="ctr">
          <a:solidFill>
            <a:srgbClr val="FFE3B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kern="1200" dirty="0">
              <a:solidFill>
                <a:srgbClr val="FFE3BD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縣市政府</a:t>
          </a:r>
          <a:endParaRPr lang="en-US" altLang="zh-TW" sz="1400" kern="1200" dirty="0">
            <a:solidFill>
              <a:srgbClr val="FFE3BD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kern="1200" dirty="0">
              <a:solidFill>
                <a:srgbClr val="FFE3BD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核准</a:t>
          </a:r>
        </a:p>
      </dsp:txBody>
      <dsp:txXfrm>
        <a:off x="1072592" y="3843437"/>
        <a:ext cx="1477447" cy="798716"/>
      </dsp:txXfrm>
    </dsp:sp>
    <dsp:sp modelId="{A731FFB0-B040-40F8-8268-A48169129818}">
      <dsp:nvSpPr>
        <dsp:cNvPr id="0" name=""/>
        <dsp:cNvSpPr/>
      </dsp:nvSpPr>
      <dsp:spPr>
        <a:xfrm rot="5400000">
          <a:off x="1652238" y="4688213"/>
          <a:ext cx="318155" cy="381786"/>
        </a:xfrm>
        <a:prstGeom prst="rightArrow">
          <a:avLst>
            <a:gd name="adj1" fmla="val 60000"/>
            <a:gd name="adj2" fmla="val 50000"/>
          </a:avLst>
        </a:prstGeom>
        <a:solidFill>
          <a:srgbClr val="6DA2B2">
            <a:alpha val="64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0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-5400000">
        <a:off x="1696780" y="4720028"/>
        <a:ext cx="229072" cy="222709"/>
      </dsp:txXfrm>
    </dsp:sp>
    <dsp:sp modelId="{8269C3AB-7128-417D-BE9F-C16E1072E9BB}">
      <dsp:nvSpPr>
        <dsp:cNvPr id="0" name=""/>
        <dsp:cNvSpPr/>
      </dsp:nvSpPr>
      <dsp:spPr>
        <a:xfrm>
          <a:off x="1047743" y="5091209"/>
          <a:ext cx="1527145" cy="848414"/>
        </a:xfrm>
        <a:prstGeom prst="roundRect">
          <a:avLst>
            <a:gd name="adj" fmla="val 10000"/>
          </a:avLst>
        </a:prstGeom>
        <a:solidFill>
          <a:srgbClr val="6D8C93"/>
        </a:solidFill>
        <a:ln w="38100" cap="flat" cmpd="sng" algn="ctr">
          <a:solidFill>
            <a:srgbClr val="FFE3B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 dirty="0">
              <a:solidFill>
                <a:srgbClr val="FFE3BD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學生線上查詢</a:t>
          </a:r>
          <a:endParaRPr lang="en-US" altLang="zh-TW" sz="1400" b="1" kern="1200" dirty="0">
            <a:solidFill>
              <a:srgbClr val="FFE3BD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 dirty="0">
              <a:solidFill>
                <a:srgbClr val="FFE3BD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列印出境核准單</a:t>
          </a:r>
        </a:p>
      </dsp:txBody>
      <dsp:txXfrm>
        <a:off x="1072592" y="5116058"/>
        <a:ext cx="1477447" cy="7987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0A0FAA2-95F3-4A00-B4B4-C20A1A8ED599}" type="datetimeFigureOut">
              <a:rPr lang="zh-TW" altLang="en-US"/>
              <a:pPr>
                <a:defRPr/>
              </a:pPr>
              <a:t>2026/6/5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DFF9B6C-5C72-4C1E-9DC2-750C688A4A8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36937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5363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57297C-A1B6-4C6F-812E-7D0A0466046D}" type="slidenum">
              <a:rPr lang="zh-TW" altLang="en-US">
                <a:cs typeface="微軟正黑體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altLang="zh-TW">
              <a:cs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8323332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9699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333736-9B25-4F1F-B0A9-9ED25C7D749D}" type="slidenum">
              <a:rPr lang="zh-TW" altLang="en-US">
                <a:cs typeface="微軟正黑體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altLang="zh-TW">
              <a:cs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2922554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31747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21054E-1FC4-4C52-8D15-48D9DA263811}" type="slidenum">
              <a:rPr lang="zh-TW" altLang="en-US">
                <a:cs typeface="微軟正黑體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 altLang="zh-TW">
              <a:cs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9608441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dirty="0"/>
          </a:p>
        </p:txBody>
      </p:sp>
      <p:sp>
        <p:nvSpPr>
          <p:cNvPr id="27651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10F3B9-3D21-4DB5-BA5D-BFB10752F0B8}" type="slidenum">
              <a:rPr lang="zh-TW" altLang="en-US">
                <a:cs typeface="微軟正黑體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 altLang="zh-TW">
              <a:cs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6061682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41987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4CF4BC-65D5-4F30-904C-BEF7F167235B}" type="slidenum">
              <a:rPr lang="zh-TW" altLang="en-US">
                <a:cs typeface="微軟正黑體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en-US" altLang="zh-TW">
              <a:cs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3931961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FF9B6C-5C72-4C1E-9DC2-750C688A4A8A}" type="slidenum">
              <a:rPr lang="zh-TW" altLang="en-US" smtClean="0"/>
              <a:pPr>
                <a:defRPr/>
              </a:pPr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7310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FF9B6C-5C72-4C1E-9DC2-750C688A4A8A}" type="slidenum">
              <a:rPr lang="zh-TW" altLang="en-US" smtClean="0"/>
              <a:pPr>
                <a:defRPr/>
              </a:pPr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64306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9699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333736-9B25-4F1F-B0A9-9ED25C7D749D}" type="slidenum">
              <a:rPr lang="zh-TW" altLang="en-US">
                <a:cs typeface="微軟正黑體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altLang="zh-TW">
              <a:cs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2294141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3555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B5083E-854C-4410-8050-4197635CC429}" type="slidenum">
              <a:rPr lang="zh-TW" altLang="en-US">
                <a:cs typeface="微軟正黑體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altLang="zh-TW">
              <a:cs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808058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9699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333736-9B25-4F1F-B0A9-9ED25C7D749D}" type="slidenum">
              <a:rPr lang="zh-TW" altLang="en-US">
                <a:cs typeface="微軟正黑體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altLang="zh-TW">
              <a:cs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6261109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9699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333736-9B25-4F1F-B0A9-9ED25C7D749D}" type="slidenum">
              <a:rPr lang="zh-TW" altLang="en-US">
                <a:cs typeface="微軟正黑體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 altLang="zh-TW">
              <a:cs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15929286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9699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333736-9B25-4F1F-B0A9-9ED25C7D749D}" type="slidenum">
              <a:rPr lang="zh-TW" altLang="en-US">
                <a:cs typeface="微軟正黑體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 altLang="zh-TW">
              <a:cs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3134635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9699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333736-9B25-4F1F-B0A9-9ED25C7D749D}" type="slidenum">
              <a:rPr lang="zh-TW" altLang="en-US">
                <a:cs typeface="微軟正黑體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altLang="zh-TW">
              <a:cs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3508157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3D4A7D2-232F-4BCB-AE41-377919F76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4D75D7-2458-4969-A6FA-11C2B07156F8}" type="datetime1">
              <a:rPr lang="zh-TW" altLang="en-US" smtClean="0"/>
              <a:t>2026/6/5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A495373-85FF-4D51-AD40-756D9510D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E04F885-0AD2-4EAA-BCBA-DDEA7D430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E76E813-5128-4EB3-82BA-2498B409C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82F4C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A6132D4-B47B-43E2-84FB-E9FD897ED4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>
                <a:solidFill>
                  <a:srgbClr val="082F4C"/>
                </a:solidFill>
              </a:defRPr>
            </a:lvl1pPr>
            <a:lvl2pPr>
              <a:defRPr b="1">
                <a:solidFill>
                  <a:srgbClr val="082F4C"/>
                </a:solidFill>
              </a:defRPr>
            </a:lvl2pPr>
            <a:lvl3pPr>
              <a:defRPr b="1">
                <a:solidFill>
                  <a:srgbClr val="082F4C"/>
                </a:solidFill>
              </a:defRPr>
            </a:lvl3pPr>
            <a:lvl4pPr>
              <a:defRPr b="1">
                <a:solidFill>
                  <a:srgbClr val="082F4C"/>
                </a:solidFill>
              </a:defRPr>
            </a:lvl4pPr>
            <a:lvl5pPr>
              <a:defRPr b="1">
                <a:solidFill>
                  <a:srgbClr val="082F4C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695999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304E10-5BFE-49FB-914F-56A7093EE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 b="1">
                <a:solidFill>
                  <a:srgbClr val="082F4C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A293376-8D1B-42A4-BDB6-97975B426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 b="1">
                <a:solidFill>
                  <a:srgbClr val="082F4C"/>
                </a:solidFill>
              </a:defRPr>
            </a:lvl1pPr>
            <a:lvl2pPr>
              <a:defRPr sz="2100" b="1">
                <a:solidFill>
                  <a:srgbClr val="082F4C"/>
                </a:solidFill>
              </a:defRPr>
            </a:lvl2pPr>
            <a:lvl3pPr>
              <a:defRPr sz="1800" b="1">
                <a:solidFill>
                  <a:srgbClr val="082F4C"/>
                </a:solidFill>
              </a:defRPr>
            </a:lvl3pPr>
            <a:lvl4pPr>
              <a:defRPr sz="1500" b="1">
                <a:solidFill>
                  <a:srgbClr val="082F4C"/>
                </a:solidFill>
              </a:defRPr>
            </a:lvl4pPr>
            <a:lvl5pPr>
              <a:defRPr sz="1500" b="1">
                <a:solidFill>
                  <a:srgbClr val="082F4C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7A83040-4F45-4467-A503-43555A4F36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 b="1">
                <a:solidFill>
                  <a:srgbClr val="082F4C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D29C995-F899-4EA2-ACA0-0E151CE76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70AF11-1E6A-4901-A5E1-5B25794F1206}" type="datetime1">
              <a:rPr lang="zh-TW" altLang="en-US" smtClean="0"/>
              <a:t>2026/6/5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FFB18D2-8E8D-4921-82E0-30F6A5C0E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DF5AB35-2B0F-4FEB-AB95-1368A2378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BDDD8A-D3A8-4F03-8B38-5D27354563D4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2325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254930-38F0-457E-88B7-0776C10E8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 b="1">
                <a:solidFill>
                  <a:srgbClr val="082F4C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35EA1137-24C6-4DD6-B3BE-E2692C2BA9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82F4C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A39D0CC-1EFE-4D18-B7D8-D427066E09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 b="1">
                <a:solidFill>
                  <a:srgbClr val="082F4C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F3CC016-E3D8-40BF-B2C0-341763954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D11C34-A0D2-4228-8E71-73FF8F341DCE}" type="datetime1">
              <a:rPr lang="zh-TW" altLang="en-US" smtClean="0"/>
              <a:t>2026/6/5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FAF1B7C-807B-4D4D-946F-E511F4D19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02A48F9-B16D-4BEF-828F-80F134F5E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1CA7E3-323D-4031-A265-04105504DEC2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0684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DC3F5E4-50F4-497F-9520-12B3AFAC6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82F4C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6237310-8556-4D2C-B67B-3E682CBAF9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1">
                <a:solidFill>
                  <a:srgbClr val="082F4C"/>
                </a:solidFill>
              </a:defRPr>
            </a:lvl1pPr>
            <a:lvl2pPr>
              <a:defRPr b="1">
                <a:solidFill>
                  <a:srgbClr val="082F4C"/>
                </a:solidFill>
              </a:defRPr>
            </a:lvl2pPr>
            <a:lvl3pPr>
              <a:defRPr b="1">
                <a:solidFill>
                  <a:srgbClr val="082F4C"/>
                </a:solidFill>
              </a:defRPr>
            </a:lvl3pPr>
            <a:lvl4pPr>
              <a:defRPr b="1">
                <a:solidFill>
                  <a:srgbClr val="082F4C"/>
                </a:solidFill>
              </a:defRPr>
            </a:lvl4pPr>
            <a:lvl5pPr>
              <a:defRPr b="1">
                <a:solidFill>
                  <a:srgbClr val="082F4C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378F604-DAA1-4354-94F7-DF4FEAA1A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0D47C0-81E1-4348-9CCA-19CE7539D223}" type="datetime1">
              <a:rPr lang="zh-TW" altLang="en-US" smtClean="0"/>
              <a:t>2026/6/5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E4A4D18-53BA-4FF8-BFE7-FA062747C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6758D26-2AAD-4E90-88C6-E818B341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78A735-68DB-439A-8997-B9BD6EAF2AC2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5729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E84261BE-1E88-4148-9C5F-25F417FA09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>
            <a:lvl1pPr>
              <a:defRPr b="1">
                <a:solidFill>
                  <a:srgbClr val="082F4C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3900242-2205-45E0-8E42-F73426A220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>
            <a:lvl1pPr>
              <a:defRPr b="1">
                <a:solidFill>
                  <a:srgbClr val="082F4C"/>
                </a:solidFill>
              </a:defRPr>
            </a:lvl1pPr>
            <a:lvl2pPr>
              <a:defRPr b="1">
                <a:solidFill>
                  <a:srgbClr val="082F4C"/>
                </a:solidFill>
              </a:defRPr>
            </a:lvl2pPr>
            <a:lvl3pPr>
              <a:defRPr b="1">
                <a:solidFill>
                  <a:srgbClr val="082F4C"/>
                </a:solidFill>
              </a:defRPr>
            </a:lvl3pPr>
            <a:lvl4pPr>
              <a:defRPr b="1">
                <a:solidFill>
                  <a:srgbClr val="082F4C"/>
                </a:solidFill>
              </a:defRPr>
            </a:lvl4pPr>
            <a:lvl5pPr>
              <a:defRPr b="1">
                <a:solidFill>
                  <a:srgbClr val="082F4C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1CC56BE-45B7-4067-827B-3787064AF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2902AE-3130-498E-AB95-88235B47C592}" type="datetime1">
              <a:rPr lang="zh-TW" altLang="en-US" smtClean="0"/>
              <a:t>2026/6/5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4700DFF-19CD-42E4-A393-032D27EC3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8FCA30E-C1A4-44CB-A3E9-DD0803D14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66FFD9-5FAB-4380-83C7-EE317869A499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8030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AFD1BB9-513F-43D1-9D06-8DADF84EE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82F4C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E89DAC3-AF62-4DA8-B998-92EF9955E1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1">
                <a:solidFill>
                  <a:srgbClr val="082F4C"/>
                </a:solidFill>
              </a:defRPr>
            </a:lvl1pPr>
            <a:lvl2pPr>
              <a:defRPr b="1">
                <a:solidFill>
                  <a:srgbClr val="082F4C"/>
                </a:solidFill>
              </a:defRPr>
            </a:lvl2pPr>
            <a:lvl3pPr>
              <a:defRPr b="1">
                <a:solidFill>
                  <a:srgbClr val="082F4C"/>
                </a:solidFill>
              </a:defRPr>
            </a:lvl3pPr>
            <a:lvl4pPr>
              <a:defRPr b="1">
                <a:solidFill>
                  <a:srgbClr val="082F4C"/>
                </a:solidFill>
              </a:defRPr>
            </a:lvl4pPr>
            <a:lvl5pPr>
              <a:defRPr b="1">
                <a:solidFill>
                  <a:srgbClr val="082F4C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5B0DC4F-E43A-440B-9286-56366F40A4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1">
                <a:solidFill>
                  <a:srgbClr val="082F4C"/>
                </a:solidFill>
              </a:defRPr>
            </a:lvl1pPr>
            <a:lvl2pPr>
              <a:defRPr b="1">
                <a:solidFill>
                  <a:srgbClr val="082F4C"/>
                </a:solidFill>
              </a:defRPr>
            </a:lvl2pPr>
            <a:lvl3pPr>
              <a:defRPr b="1">
                <a:solidFill>
                  <a:srgbClr val="082F4C"/>
                </a:solidFill>
              </a:defRPr>
            </a:lvl3pPr>
            <a:lvl4pPr>
              <a:defRPr b="1">
                <a:solidFill>
                  <a:srgbClr val="082F4C"/>
                </a:solidFill>
              </a:defRPr>
            </a:lvl4pPr>
            <a:lvl5pPr>
              <a:defRPr b="1">
                <a:solidFill>
                  <a:srgbClr val="082F4C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E81A867-D6E3-4FBE-88AA-87BE33500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63297E-774F-48BE-94FD-816DB115E29F}" type="datetime1">
              <a:rPr lang="zh-TW" altLang="en-US" smtClean="0"/>
              <a:t>2026/6/5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5E88D9F-D19B-4C9F-8009-A46EA0064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92D88FF-DA1A-4ADB-97AA-82377F83E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1181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F7A168-C263-482C-8BEC-F13AB42AD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 b="1">
                <a:solidFill>
                  <a:srgbClr val="082F4C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3EAD3A5-EFD3-4D74-8CDB-A43C39E1B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rgbClr val="082F4C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zh-TW" altLang="en-US" dirty="0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A34C359-7FF8-4C49-9E2D-B455B9818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38725E-92C8-4BA5-A598-B3B5AC5629BB}" type="datetime1">
              <a:rPr lang="zh-TW" altLang="en-US" smtClean="0"/>
              <a:t>2026/6/5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48A2806-ADC2-4E82-8053-84555CAB9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51AA0FB-162A-4C9B-AF1C-12D859ADC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880A7F-0C5A-4A64-AEF1-B3BEF2E17077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7392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213286-87D8-407D-A6D1-9AF662BE1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 b="1">
                <a:solidFill>
                  <a:srgbClr val="082F4C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69FCD39-0C12-498E-842E-C4A8BFD72A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 b="1">
                <a:solidFill>
                  <a:srgbClr val="6DA2B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8330350-5EB1-4419-B4AE-FAA25DBD2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80C3AD-57E1-47CB-9608-780FD57DC08F}" type="datetime1">
              <a:rPr lang="zh-TW" altLang="en-US" smtClean="0"/>
              <a:t>2026/6/5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FD1EE51-3192-4278-9F39-DE84C293A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95C8514-4226-430F-AEED-D0D8A5CE5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257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5F9F523B-E654-42F7-98D3-30D01D083E97}"/>
              </a:ext>
            </a:extLst>
          </p:cNvPr>
          <p:cNvSpPr/>
          <p:nvPr/>
        </p:nvSpPr>
        <p:spPr>
          <a:xfrm>
            <a:off x="0" y="1373618"/>
            <a:ext cx="12192000" cy="5497022"/>
          </a:xfrm>
          <a:prstGeom prst="rect">
            <a:avLst/>
          </a:prstGeom>
          <a:solidFill>
            <a:srgbClr val="082F4C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6EEEF2B-4C54-4940-B28B-47C58701C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5AD44C-156C-495E-B577-39A7F94B2CC0}" type="datetime1">
              <a:rPr lang="zh-TW" altLang="en-US" smtClean="0"/>
              <a:t>2026/6/5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890A42B5-9E2E-4AD8-B4BB-29B2F03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DFA0940-F4EF-46DC-8742-8EE5E9BB6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7CC5778-E02B-48AA-A99F-E030ED9AB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1" y="129798"/>
            <a:ext cx="1012287" cy="101228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CF104B95-8664-4280-B731-C467CB193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448" y="0"/>
            <a:ext cx="6106837" cy="1231182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13918696-0FA6-4CF6-91DC-4B272161C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6000" y="1433676"/>
            <a:ext cx="5400000" cy="540000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AAA6677D-0EC7-4090-843D-016BF436FB54}"/>
              </a:ext>
            </a:extLst>
          </p:cNvPr>
          <p:cNvSpPr/>
          <p:nvPr/>
        </p:nvSpPr>
        <p:spPr>
          <a:xfrm>
            <a:off x="0" y="1374404"/>
            <a:ext cx="12192000" cy="5497022"/>
          </a:xfrm>
          <a:prstGeom prst="rect">
            <a:avLst/>
          </a:prstGeom>
          <a:solidFill>
            <a:srgbClr val="082F4C">
              <a:alpha val="90000"/>
            </a:srgb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5" name="標題版面配置區 1">
            <a:extLst>
              <a:ext uri="{FF2B5EF4-FFF2-40B4-BE49-F238E27FC236}">
                <a16:creationId xmlns:a16="http://schemas.microsoft.com/office/drawing/2014/main" id="{56D3EFDD-9A39-4C0E-98EB-7489F69F8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312" y="342511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kumimoji="1" lang="zh-TW" altLang="en-US"/>
              <a:t>按一下以編輯母片標題樣式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71205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標題及內容">
    <p:bg>
      <p:bgPr>
        <a:solidFill>
          <a:srgbClr val="082F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形 7">
            <a:extLst>
              <a:ext uri="{FF2B5EF4-FFF2-40B4-BE49-F238E27FC236}">
                <a16:creationId xmlns:a16="http://schemas.microsoft.com/office/drawing/2014/main" id="{C9733A70-C9D4-4BAB-B238-AC5AD1FCF8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24652" y="1870075"/>
            <a:ext cx="9038424" cy="3873612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ABA239C1-0956-405A-A4E4-664C795CCCB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82F4C">
              <a:alpha val="65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dirty="0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A0A8D00-FB05-9B9F-609F-FED483D22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25B58A-71C4-4EF5-9A29-834D82C4ED32}" type="datetime1">
              <a:rPr lang="zh-TW" altLang="en-US" smtClean="0"/>
              <a:t>2026/6/5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85B47F4-3A16-6403-5586-390B8D29A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8007D2D-B898-556C-7290-AAF5EF743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0F8F045-B62C-4CCB-B2D6-BF8E35F35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61" y="129798"/>
            <a:ext cx="1012287" cy="10122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90584E4D-B239-434F-B879-23D88AF3BB03}"/>
              </a:ext>
            </a:extLst>
          </p:cNvPr>
          <p:cNvSpPr/>
          <p:nvPr/>
        </p:nvSpPr>
        <p:spPr>
          <a:xfrm>
            <a:off x="0" y="1918779"/>
            <a:ext cx="922789" cy="2985071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2C432E2-0F9E-419D-BC99-4E4D66D567ED}"/>
              </a:ext>
            </a:extLst>
          </p:cNvPr>
          <p:cNvSpPr/>
          <p:nvPr/>
        </p:nvSpPr>
        <p:spPr>
          <a:xfrm>
            <a:off x="1346200" y="1936466"/>
            <a:ext cx="10845800" cy="2985071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A279765-EB8C-4B17-922E-9A0F4D9EB80A}"/>
              </a:ext>
            </a:extLst>
          </p:cNvPr>
          <p:cNvSpPr/>
          <p:nvPr/>
        </p:nvSpPr>
        <p:spPr>
          <a:xfrm>
            <a:off x="9067800" y="3057581"/>
            <a:ext cx="3124200" cy="7493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5" name="標題 1">
            <a:extLst>
              <a:ext uri="{FF2B5EF4-FFF2-40B4-BE49-F238E27FC236}">
                <a16:creationId xmlns:a16="http://schemas.microsoft.com/office/drawing/2014/main" id="{F254F52D-73F2-44E0-969A-4B0C718AD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037" y="2167050"/>
            <a:ext cx="7344563" cy="2387600"/>
          </a:xfrm>
        </p:spPr>
        <p:txBody>
          <a:bodyPr anchor="b"/>
          <a:lstStyle>
            <a:lvl1pPr algn="ctr">
              <a:defRPr sz="45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r>
              <a:rPr kumimoji="1" lang="zh-TW" altLang="en-US"/>
              <a:t>按一下以編輯母片標題樣式</a:t>
            </a:r>
            <a:endParaRPr kumimoji="1" lang="zh-TW" altLang="en-US" dirty="0"/>
          </a:p>
        </p:txBody>
      </p:sp>
      <p:sp>
        <p:nvSpPr>
          <p:cNvPr id="16" name="副標題 2">
            <a:extLst>
              <a:ext uri="{FF2B5EF4-FFF2-40B4-BE49-F238E27FC236}">
                <a16:creationId xmlns:a16="http://schemas.microsoft.com/office/drawing/2014/main" id="{F066E3C8-B2B7-458D-A680-5213AAAA07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05319" y="3248088"/>
            <a:ext cx="3786683" cy="789381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kumimoji="1" lang="zh-TW" altLang="en-US"/>
              <a:t>按一下以編輯母片子標題樣式</a:t>
            </a:r>
            <a:endParaRPr kumimoji="1" lang="zh-TW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65618994-5ED0-4A53-80F0-545A1C606A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790" y="-26321"/>
            <a:ext cx="6077125" cy="121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5443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4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CC0F54-7FD1-4489-BB93-C78E7F213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>
            <a:lvl1pPr>
              <a:defRPr b="1">
                <a:solidFill>
                  <a:srgbClr val="082F4C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5AF25EF-FB58-47AD-AA9E-4770A44E4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82F4C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E54171A-7C08-4AD9-8F13-61C61DB1C4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>
            <a:lvl1pPr>
              <a:defRPr>
                <a:solidFill>
                  <a:srgbClr val="082F4C"/>
                </a:solidFill>
              </a:defRPr>
            </a:lvl1pPr>
            <a:lvl2pPr>
              <a:defRPr>
                <a:solidFill>
                  <a:srgbClr val="082F4C"/>
                </a:solidFill>
              </a:defRPr>
            </a:lvl2pPr>
            <a:lvl3pPr>
              <a:defRPr>
                <a:solidFill>
                  <a:srgbClr val="082F4C"/>
                </a:solidFill>
              </a:defRPr>
            </a:lvl3pPr>
            <a:lvl4pPr>
              <a:defRPr>
                <a:solidFill>
                  <a:srgbClr val="082F4C"/>
                </a:solidFill>
              </a:defRPr>
            </a:lvl4pPr>
            <a:lvl5pPr>
              <a:defRPr>
                <a:solidFill>
                  <a:srgbClr val="082F4C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077CD23-B1FF-42EF-8137-F08C53259F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82F4C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2E57FBC3-CE70-4F2E-B658-D8A75A000B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>
            <a:lvl1pPr>
              <a:defRPr>
                <a:solidFill>
                  <a:srgbClr val="082F4C"/>
                </a:solidFill>
              </a:defRPr>
            </a:lvl1pPr>
            <a:lvl2pPr>
              <a:defRPr>
                <a:solidFill>
                  <a:srgbClr val="082F4C"/>
                </a:solidFill>
              </a:defRPr>
            </a:lvl2pPr>
            <a:lvl3pPr>
              <a:defRPr>
                <a:solidFill>
                  <a:srgbClr val="082F4C"/>
                </a:solidFill>
              </a:defRPr>
            </a:lvl3pPr>
            <a:lvl4pPr>
              <a:defRPr>
                <a:solidFill>
                  <a:srgbClr val="082F4C"/>
                </a:solidFill>
              </a:defRPr>
            </a:lvl4pPr>
            <a:lvl5pPr>
              <a:defRPr>
                <a:solidFill>
                  <a:srgbClr val="082F4C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4CB126C3-4690-44A5-81A5-B7D44FABF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88A249-66FB-4857-B7B1-D7BFAFD3A402}" type="datetime1">
              <a:rPr lang="zh-TW" altLang="en-US" smtClean="0"/>
              <a:t>2026/6/5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9CE9B4D-1B6D-408F-B974-FC2C35C34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168839D4-5D0F-438C-AFDD-DEF24B4B0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9302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841E3E6-706F-434B-85CD-B80DA04DB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82F4C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AEEB65F-A8A7-435E-A6EE-6EE59CFE0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01E359-1205-48CB-A9C6-10C0D150A804}" type="datetime1">
              <a:rPr lang="zh-TW" altLang="en-US" smtClean="0"/>
              <a:t>2026/6/5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5F0A39B1-DDF4-4B86-88CF-4DDA68260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9A07E92-B156-43BF-AD28-9C23011A3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C2C974-721C-4F2D-869B-5296825E798E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0503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5C53E08E-65E1-42C3-B6DE-19711A523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B3B760-F2A3-4F73-A474-16D8E469D866}" type="datetime1">
              <a:rPr lang="zh-TW" altLang="en-US" smtClean="0"/>
              <a:t>2026/6/5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89350151-1807-40AC-A8B3-08CE28DF4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BA14F7B-6101-47BE-B3AA-B28E1EFA8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00C7BA-F548-479F-9084-BCE09A116CF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6901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411C3722-3CA6-4F68-A2C9-F657384F968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39304" y="1690688"/>
            <a:ext cx="5040000" cy="5040000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A118992C-3EF7-4011-909C-DE8EDB12F6B0}"/>
              </a:ext>
            </a:extLst>
          </p:cNvPr>
          <p:cNvSpPr/>
          <p:nvPr/>
        </p:nvSpPr>
        <p:spPr>
          <a:xfrm>
            <a:off x="0" y="-1"/>
            <a:ext cx="12192000" cy="6214621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b="1" dirty="0">
              <a:solidFill>
                <a:srgbClr val="082F4C"/>
              </a:solidFill>
            </a:endParaRPr>
          </a:p>
        </p:txBody>
      </p:sp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13D7E58-5743-4FBC-83DB-7A7412C9E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7F4C596-EDC2-4D3A-A6F7-0B1640FA9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9B35D0D-4B64-413A-B19C-F00B50EC5849}"/>
              </a:ext>
            </a:extLst>
          </p:cNvPr>
          <p:cNvSpPr/>
          <p:nvPr/>
        </p:nvSpPr>
        <p:spPr>
          <a:xfrm>
            <a:off x="0" y="6214620"/>
            <a:ext cx="12192000" cy="643380"/>
          </a:xfrm>
          <a:prstGeom prst="rect">
            <a:avLst/>
          </a:prstGeom>
          <a:solidFill>
            <a:srgbClr val="082F4C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B2B5AF2-0EEF-4530-8B90-5F09F7786A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fld id="{D99B20B1-A4AC-4BF2-A6CD-EBE9709DA9FA}" type="datetime1">
              <a:rPr lang="zh-TW" altLang="en-US" smtClean="0"/>
              <a:t>2026/6/5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B08A62-1643-4D52-9637-33D43A3B65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23D05B5-8BD1-41CE-B528-0529AD68AA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75E809A8-2091-4036-AF3A-21B98B61DEE9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b="12460"/>
          <a:stretch/>
        </p:blipFill>
        <p:spPr>
          <a:xfrm>
            <a:off x="838201" y="-2238375"/>
            <a:ext cx="4762500" cy="2078984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9339EF81-CA45-4409-A477-3B9A6BC199C1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b="12460"/>
          <a:stretch/>
        </p:blipFill>
        <p:spPr>
          <a:xfrm>
            <a:off x="7039305" y="-2238375"/>
            <a:ext cx="4762500" cy="2078984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E66A4465-0C72-4A9F-9FFA-51501580406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5512" y="6273345"/>
            <a:ext cx="556989" cy="556989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9E2E6CD-92D3-4CBF-BA50-D7FF63356F5F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07" y="6198887"/>
            <a:ext cx="3374501" cy="6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805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0" r:id="rId1"/>
    <p:sldLayoutId id="2147484451" r:id="rId2"/>
    <p:sldLayoutId id="2147484452" r:id="rId3"/>
    <p:sldLayoutId id="2147484453" r:id="rId4"/>
    <p:sldLayoutId id="2147484454" r:id="rId5"/>
    <p:sldLayoutId id="2147484455" r:id="rId6"/>
    <p:sldLayoutId id="2147484456" r:id="rId7"/>
    <p:sldLayoutId id="2147484457" r:id="rId8"/>
    <p:sldLayoutId id="2147484458" r:id="rId9"/>
    <p:sldLayoutId id="2147484459" r:id="rId10"/>
    <p:sldLayoutId id="2147484460" r:id="rId11"/>
    <p:sldLayoutId id="2147484461" r:id="rId12"/>
    <p:sldLayoutId id="2147484462" r:id="rId1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rgbClr val="082F4C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1" kern="1200">
          <a:solidFill>
            <a:srgbClr val="082F4C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kern="1200">
          <a:solidFill>
            <a:srgbClr val="082F4C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kern="1200">
          <a:solidFill>
            <a:srgbClr val="082F4C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kern="1200">
          <a:solidFill>
            <a:srgbClr val="082F4C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kern="1200">
          <a:solidFill>
            <a:srgbClr val="082F4C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1.tmp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mp"/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1.xml"/><Relationship Id="rId4" Type="http://schemas.microsoft.com/office/2007/relationships/hdphoto" Target="../media/hdphoto8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rb005.ndhu.edu.tw/p/406-1005-64240,r4019.php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microsoft.com/office/2007/relationships/hdphoto" Target="../media/hdphoto9.wdp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0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2.wdp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oia.ndhu.edu.tw/p/412-1027-21509.php?Lang=zh-tw" TargetMode="External"/><Relationship Id="rId2" Type="http://schemas.openxmlformats.org/officeDocument/2006/relationships/hyperlink" Target="https://www.studyabroad.moe.gov.tw/new/student/index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5.wdp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3.wdp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6.jpg"/><Relationship Id="rId4" Type="http://schemas.microsoft.com/office/2007/relationships/hdphoto" Target="../media/hdphoto16.wdp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isic.com.tw/ch/apply-for-card.htm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9.wdp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eTxE5NoXU9s_fWr2x1N2_FdwiiFnGBhYfV6SM7xSEluFIeDQ/viewfor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495600" y="1449641"/>
            <a:ext cx="7200800" cy="270319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/>
            </a:pPr>
            <a:r>
              <a:rPr lang="zh-TW" altLang="en-US" sz="5400" b="1" dirty="0">
                <a:solidFill>
                  <a:schemeClr val="accent1">
                    <a:lumMod val="75000"/>
                  </a:schemeClr>
                </a:solidFill>
              </a:rPr>
              <a:t>國立東華大學</a:t>
            </a:r>
            <a:br>
              <a:rPr lang="en-US" altLang="zh-TW" sz="5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altLang="zh-TW" sz="5400" b="1" dirty="0">
                <a:solidFill>
                  <a:schemeClr val="accent1">
                    <a:lumMod val="75000"/>
                  </a:schemeClr>
                </a:solidFill>
              </a:rPr>
              <a:t>2026</a:t>
            </a:r>
            <a:r>
              <a:rPr lang="zh-TW" altLang="en-US" sz="5400" b="1" dirty="0">
                <a:solidFill>
                  <a:schemeClr val="accent1">
                    <a:lumMod val="75000"/>
                  </a:schemeClr>
                </a:solidFill>
              </a:rPr>
              <a:t>年秋季</a:t>
            </a:r>
            <a:r>
              <a:rPr lang="en-US" altLang="zh-TW" sz="5400" b="1" dirty="0">
                <a:solidFill>
                  <a:schemeClr val="accent1">
                    <a:lumMod val="75000"/>
                  </a:schemeClr>
                </a:solidFill>
              </a:rPr>
              <a:t>(115-1)</a:t>
            </a:r>
            <a:br>
              <a:rPr lang="en-US" altLang="zh-TW" sz="5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zh-TW" altLang="en-US" sz="5400" b="1" dirty="0">
                <a:solidFill>
                  <a:schemeClr val="accent1">
                    <a:lumMod val="75000"/>
                  </a:schemeClr>
                </a:solidFill>
              </a:rPr>
              <a:t>出國交換生行前說明會</a:t>
            </a:r>
          </a:p>
        </p:txBody>
      </p:sp>
      <p:sp>
        <p:nvSpPr>
          <p:cNvPr id="14338" name="副標題 2"/>
          <p:cNvSpPr>
            <a:spLocks noGrp="1"/>
          </p:cNvSpPr>
          <p:nvPr>
            <p:ph type="subTitle" idx="1"/>
          </p:nvPr>
        </p:nvSpPr>
        <p:spPr>
          <a:xfrm>
            <a:off x="9264352" y="6309320"/>
            <a:ext cx="2808312" cy="437656"/>
          </a:xfrm>
        </p:spPr>
        <p:txBody>
          <a:bodyPr>
            <a:normAutofit/>
          </a:bodyPr>
          <a:lstStyle/>
          <a:p>
            <a:pPr algn="r"/>
            <a:r>
              <a:rPr lang="en-US" altLang="zh-TW" sz="2200" dirty="0">
                <a:solidFill>
                  <a:schemeClr val="bg1"/>
                </a:solidFill>
              </a:rPr>
              <a:t>2026/06/05</a:t>
            </a:r>
          </a:p>
          <a:p>
            <a:pPr algn="r"/>
            <a:endParaRPr lang="en-US" altLang="zh-TW" sz="2200" dirty="0">
              <a:solidFill>
                <a:schemeClr val="bg1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88640"/>
            <a:ext cx="576064" cy="576064"/>
          </a:xfrm>
          <a:prstGeom prst="rect">
            <a:avLst/>
          </a:prstGeom>
        </p:spPr>
      </p:pic>
      <p:pic>
        <p:nvPicPr>
          <p:cNvPr id="12" name="Picture 10" descr="沙滩脚印">
            <a:extLst>
              <a:ext uri="{FF2B5EF4-FFF2-40B4-BE49-F238E27FC236}">
                <a16:creationId xmlns:a16="http://schemas.microsoft.com/office/drawing/2014/main" id="{89A69E8C-A0C3-49CB-A0B9-F4D6E2E04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14359" y1="39737" x2="14359" y2="39737"/>
                        <a14:foregroundMark x1="27863" y1="56316" x2="27863" y2="56316"/>
                        <a14:foregroundMark x1="40513" y1="39737" x2="40513" y2="39737"/>
                        <a14:foregroundMark x1="65641" y1="41579" x2="65641" y2="41579"/>
                        <a14:foregroundMark x1="80171" y1="56579" x2="80171" y2="56579"/>
                        <a14:foregroundMark x1="86325" y1="51842" x2="86325" y2="51842"/>
                        <a14:foregroundMark x1="60171" y1="55000" x2="60171" y2="55000"/>
                        <a14:foregroundMark x1="72821" y1="45789" x2="72821" y2="45789"/>
                        <a14:foregroundMark x1="73846" y1="41842" x2="73846" y2="41842"/>
                        <a14:foregroundMark x1="73504" y1="39474" x2="73504" y2="39474"/>
                        <a14:foregroundMark x1="72991" y1="36579" x2="72991" y2="36579"/>
                        <a14:foregroundMark x1="71624" y1="35000" x2="71624" y2="35000"/>
                        <a14:foregroundMark x1="46154" y1="45789" x2="46154" y2="45789"/>
                        <a14:foregroundMark x1="46667" y1="42368" x2="46667" y2="42368"/>
                        <a14:foregroundMark x1="46325" y1="39737" x2="46325" y2="39737"/>
                        <a14:foregroundMark x1="45983" y1="36579" x2="45983" y2="36579"/>
                        <a14:foregroundMark x1="44957" y1="35263" x2="44957" y2="35263"/>
                        <a14:foregroundMark x1="32479" y1="52105" x2="32479" y2="52105"/>
                        <a14:foregroundMark x1="34017" y1="54737" x2="34017" y2="55000"/>
                        <a14:foregroundMark x1="34188" y1="57368" x2="34188" y2="57368"/>
                        <a14:foregroundMark x1="33675" y1="60000" x2="33675" y2="60000"/>
                        <a14:foregroundMark x1="32479" y1="61842" x2="32479" y2="61842"/>
                        <a14:foregroundMark x1="19658" y1="45789" x2="19658" y2="45789"/>
                        <a14:foregroundMark x1="20855" y1="42105" x2="20855" y2="42105"/>
                        <a14:foregroundMark x1="20684" y1="39474" x2="20684" y2="39474"/>
                        <a14:foregroundMark x1="20342" y1="37105" x2="20342" y2="37105"/>
                        <a14:foregroundMark x1="18803" y1="35000" x2="18803" y2="35000"/>
                        <a14:foregroundMark x1="85641" y1="62105" x2="85641" y2="62105"/>
                        <a14:foregroundMark x1="86325" y1="60000" x2="86325" y2="60000"/>
                        <a14:foregroundMark x1="87179" y1="57632" x2="87179" y2="57632"/>
                        <a14:foregroundMark x1="87009" y1="54737" x2="87009" y2="54737"/>
                        <a14:foregroundMark x1="56581" y1="59211" x2="56581" y2="59211"/>
                        <a14:foregroundMark x1="58462" y1="61842" x2="58462" y2="61842"/>
                        <a14:foregroundMark x1="59829" y1="60000" x2="59829" y2="60000"/>
                        <a14:foregroundMark x1="60342" y1="57368" x2="60342" y2="57368"/>
                        <a14:backgroundMark x1="59487" y1="58158" x2="59487" y2="58158"/>
                        <a14:backgroundMark x1="71795" y1="36316" x2="71795" y2="36316"/>
                        <a14:backgroundMark x1="71795" y1="43421" x2="71795" y2="43421"/>
                        <a14:backgroundMark x1="58632" y1="60263" x2="58632" y2="602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45692">
            <a:off x="10044374" y="3845835"/>
            <a:ext cx="3024334" cy="19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271B60E4-E573-4A69-8FE0-BD7609175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225" y="1747483"/>
            <a:ext cx="7774734" cy="390212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57451" y="520923"/>
            <a:ext cx="3677098" cy="865710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zh-TW" altLang="en-US" sz="5400" dirty="0"/>
              <a:t>出國手續單</a:t>
            </a:r>
          </a:p>
        </p:txBody>
      </p:sp>
      <p:sp>
        <p:nvSpPr>
          <p:cNvPr id="8" name="矩形 7"/>
          <p:cNvSpPr/>
          <p:nvPr/>
        </p:nvSpPr>
        <p:spPr>
          <a:xfrm>
            <a:off x="8533158" y="2331114"/>
            <a:ext cx="1452618" cy="4077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職章</a:t>
            </a:r>
          </a:p>
        </p:txBody>
      </p:sp>
      <p:sp>
        <p:nvSpPr>
          <p:cNvPr id="10" name="矩形 9"/>
          <p:cNvSpPr/>
          <p:nvPr/>
        </p:nvSpPr>
        <p:spPr>
          <a:xfrm>
            <a:off x="8533158" y="2762505"/>
            <a:ext cx="1452618" cy="4077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職章或簽名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5508367" y="3339006"/>
            <a:ext cx="4161656" cy="369332"/>
          </a:xfrm>
          <a:prstGeom prst="rect">
            <a:avLst/>
          </a:prstGeom>
          <a:solidFill>
            <a:srgbClr val="986C4F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FFE3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由國際處收後統一送至生輔組查核身分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E4CF77BE-11B3-48A7-BFAC-E1E2DD888527}"/>
              </a:ext>
            </a:extLst>
          </p:cNvPr>
          <p:cNvSpPr txBox="1"/>
          <p:nvPr/>
        </p:nvSpPr>
        <p:spPr>
          <a:xfrm>
            <a:off x="8526836" y="646205"/>
            <a:ext cx="2256802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蓋章再上傳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8E5ACA5F-AC4F-4F25-866E-560BB74D4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10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92818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026963" y="472614"/>
            <a:ext cx="4824536" cy="709044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zh-TW" altLang="en-US" sz="5400" dirty="0">
                <a:solidFill>
                  <a:schemeClr val="accent1">
                    <a:lumMod val="75000"/>
                  </a:schemeClr>
                </a:solidFill>
              </a:rPr>
              <a:t>如果你是役男</a:t>
            </a:r>
          </a:p>
        </p:txBody>
      </p:sp>
      <p:sp>
        <p:nvSpPr>
          <p:cNvPr id="22529" name="內容版面配置區 1"/>
          <p:cNvSpPr>
            <a:spLocks noGrp="1"/>
          </p:cNvSpPr>
          <p:nvPr>
            <p:ph idx="1"/>
          </p:nvPr>
        </p:nvSpPr>
        <p:spPr>
          <a:xfrm>
            <a:off x="3026963" y="1440398"/>
            <a:ext cx="5373293" cy="4652898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zh-TW" altLang="en-US" sz="2800" b="0" dirty="0"/>
              <a:t>線上繳交</a:t>
            </a:r>
            <a:r>
              <a:rPr lang="en-US" altLang="zh-TW" sz="2800" b="0" dirty="0"/>
              <a:t>1.</a:t>
            </a:r>
            <a:r>
              <a:rPr lang="zh-TW" altLang="en-US" sz="2800" b="0" u="sng" dirty="0"/>
              <a:t>役男出國申請名冊</a:t>
            </a:r>
            <a:endParaRPr lang="en-US" altLang="zh-TW" sz="2800" b="0" u="sng" dirty="0"/>
          </a:p>
          <a:p>
            <a:pPr marL="2359152" lvl="5" indent="0">
              <a:spcBef>
                <a:spcPts val="1200"/>
              </a:spcBef>
              <a:buNone/>
            </a:pPr>
            <a:r>
              <a:rPr lang="en-US" altLang="zh-TW" i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i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國際處網站下載範本</a:t>
            </a:r>
            <a:r>
              <a:rPr lang="zh-TW" altLang="en-US" i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以電腦繕打</a:t>
            </a:r>
            <a:r>
              <a:rPr lang="en-US" altLang="zh-TW" i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.doc</a:t>
            </a:r>
            <a:r>
              <a:rPr lang="en-US" altLang="zh-TW" i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i="0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901952" lvl="4" indent="0">
              <a:spcBef>
                <a:spcPts val="1200"/>
              </a:spcBef>
              <a:buNone/>
            </a:pPr>
            <a:r>
              <a:rPr lang="en-US" altLang="zh-TW" sz="2800" b="0" dirty="0"/>
              <a:t>2.</a:t>
            </a:r>
            <a:r>
              <a:rPr lang="zh-TW" altLang="en-US" sz="2800" b="0" u="sng" dirty="0"/>
              <a:t>護照資訊頁</a:t>
            </a:r>
            <a:endParaRPr lang="en-US" altLang="zh-TW" sz="2800" b="0" u="sng" dirty="0"/>
          </a:p>
          <a:p>
            <a:pPr>
              <a:spcBef>
                <a:spcPts val="1200"/>
              </a:spcBef>
            </a:pPr>
            <a:r>
              <a:rPr lang="zh-TW" altLang="en-US" sz="2800" b="0" dirty="0"/>
              <a:t>發文至戶籍縣市政府辦理緩徵出境。</a:t>
            </a:r>
            <a:endParaRPr lang="en-US" altLang="zh-TW" sz="2800" b="0" dirty="0"/>
          </a:p>
          <a:p>
            <a:pPr>
              <a:spcBef>
                <a:spcPts val="1200"/>
              </a:spcBef>
            </a:pPr>
            <a:r>
              <a:rPr lang="zh-TW" altLang="en-US" sz="2800" b="0" dirty="0"/>
              <a:t>政府核准公文會寄至戶籍地址。</a:t>
            </a:r>
            <a:endParaRPr lang="en-US" altLang="zh-TW" sz="2800" b="0" dirty="0"/>
          </a:p>
          <a:p>
            <a:pPr>
              <a:spcBef>
                <a:spcPts val="1200"/>
              </a:spcBef>
            </a:pPr>
            <a:r>
              <a:rPr lang="zh-TW" altLang="en-US" sz="2800" b="0" dirty="0"/>
              <a:t>收到核准公文後，線上列印出境單。</a:t>
            </a:r>
            <a:endParaRPr lang="en-US" altLang="zh-TW" sz="2800" b="0" dirty="0"/>
          </a:p>
          <a:p>
            <a:pPr>
              <a:spcBef>
                <a:spcPts val="1200"/>
              </a:spcBef>
            </a:pPr>
            <a:r>
              <a:rPr lang="zh-TW" altLang="en-US" sz="2800" b="0" dirty="0"/>
              <a:t>收到核准公文後不受理延長、變更出境期間等申請</a:t>
            </a:r>
            <a:endParaRPr lang="en-US" altLang="zh-TW" sz="2800" b="0" dirty="0"/>
          </a:p>
          <a:p>
            <a:pPr marL="0" indent="0">
              <a:spcBef>
                <a:spcPts val="1200"/>
              </a:spcBef>
              <a:buNone/>
            </a:pPr>
            <a:endParaRPr lang="en-US" altLang="zh-TW" sz="3200" b="0" u="sng" dirty="0"/>
          </a:p>
          <a:p>
            <a:pPr>
              <a:spcBef>
                <a:spcPts val="1200"/>
              </a:spcBef>
            </a:pPr>
            <a:endParaRPr lang="zh-TW" altLang="en-US" sz="3200" b="0" dirty="0">
              <a:solidFill>
                <a:schemeClr val="tx1"/>
              </a:solidFill>
            </a:endParaRPr>
          </a:p>
        </p:txBody>
      </p:sp>
      <p:pic>
        <p:nvPicPr>
          <p:cNvPr id="5" name="圖片 4" descr="畫面剪輯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8065" y="980728"/>
            <a:ext cx="2844692" cy="4441712"/>
          </a:xfrm>
          <a:prstGeom prst="rect">
            <a:avLst/>
          </a:prstGeom>
        </p:spPr>
      </p:pic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1084049193"/>
              </p:ext>
            </p:extLst>
          </p:nvPr>
        </p:nvGraphicFramePr>
        <p:xfrm>
          <a:off x="-168696" y="152947"/>
          <a:ext cx="3622633" cy="5940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文字方塊 7">
            <a:extLst>
              <a:ext uri="{FF2B5EF4-FFF2-40B4-BE49-F238E27FC236}">
                <a16:creationId xmlns:a16="http://schemas.microsoft.com/office/drawing/2014/main" id="{D81BB24A-BFFD-439F-94F9-815ADF74F519}"/>
              </a:ext>
            </a:extLst>
          </p:cNvPr>
          <p:cNvSpPr txBox="1"/>
          <p:nvPr/>
        </p:nvSpPr>
        <p:spPr>
          <a:xfrm>
            <a:off x="4151784" y="1988840"/>
            <a:ext cx="1152128" cy="276999"/>
          </a:xfrm>
          <a:prstGeom prst="rect">
            <a:avLst/>
          </a:prstGeom>
          <a:solidFill>
            <a:srgbClr val="986C4F"/>
          </a:solidFill>
        </p:spPr>
        <p:txBody>
          <a:bodyPr wrap="square" rtlCol="0">
            <a:spAutoFit/>
          </a:bodyPr>
          <a:lstStyle/>
          <a:p>
            <a:r>
              <a:rPr lang="zh-TW" altLang="en-US" sz="1200" dirty="0">
                <a:solidFill>
                  <a:srgbClr val="FFE3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請勿直接搜尋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44CD65E9-AA4D-4D20-AA39-2E9BEAC52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11</a:t>
            </a:fld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604269" y="447449"/>
            <a:ext cx="4983460" cy="798984"/>
          </a:xfrm>
        </p:spPr>
        <p:txBody>
          <a:bodyPr>
            <a:normAutofit fontScale="90000"/>
          </a:bodyPr>
          <a:lstStyle/>
          <a:p>
            <a:r>
              <a:rPr lang="zh-TW" altLang="en-US" sz="5400" dirty="0">
                <a:solidFill>
                  <a:schemeClr val="accent1">
                    <a:lumMod val="75000"/>
                  </a:schemeClr>
                </a:solidFill>
              </a:rPr>
              <a:t>縣市政府核准函</a:t>
            </a:r>
          </a:p>
        </p:txBody>
      </p:sp>
      <p:pic>
        <p:nvPicPr>
          <p:cNvPr id="6" name="內容版面配置區 5" descr="畫面剪輯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193" y="1270249"/>
            <a:ext cx="4779613" cy="3581400"/>
          </a:xfrm>
        </p:spPr>
      </p:pic>
      <p:pic>
        <p:nvPicPr>
          <p:cNvPr id="7" name="圖片 6" descr="畫面剪輯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459" y="4869160"/>
            <a:ext cx="6354062" cy="1241648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5603350" y="1824941"/>
            <a:ext cx="648072" cy="2880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2914105" y="1924909"/>
            <a:ext cx="1584176" cy="51362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6852084" y="2646349"/>
            <a:ext cx="1440160" cy="2091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4559234" y="3382480"/>
            <a:ext cx="1368152" cy="14401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4" name="直線接點 13"/>
          <p:cNvCxnSpPr/>
          <p:nvPr/>
        </p:nvCxnSpPr>
        <p:spPr>
          <a:xfrm>
            <a:off x="6672064" y="4653136"/>
            <a:ext cx="1800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4487226" y="4869160"/>
            <a:ext cx="151216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4BC437F-C3E5-47F4-9B68-E7C2AA5413E0}"/>
              </a:ext>
            </a:extLst>
          </p:cNvPr>
          <p:cNvSpPr txBox="1"/>
          <p:nvPr/>
        </p:nvSpPr>
        <p:spPr>
          <a:xfrm rot="21200321">
            <a:off x="4188319" y="3774372"/>
            <a:ext cx="5570756" cy="954107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申請核准後</a:t>
            </a:r>
            <a:endParaRPr lang="en-US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出返國時間不得超過政府核准期間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628F0D89-E069-4616-89F8-129C374E0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12</a:t>
            </a:fld>
            <a:endParaRPr lang="zh-TW" altLang="en-US" dirty="0"/>
          </a:p>
        </p:txBody>
      </p:sp>
      <p:pic>
        <p:nvPicPr>
          <p:cNvPr id="13" name="Picture 6" descr="飞机素材- Canva可画">
            <a:extLst>
              <a:ext uri="{FF2B5EF4-FFF2-40B4-BE49-F238E27FC236}">
                <a16:creationId xmlns:a16="http://schemas.microsoft.com/office/drawing/2014/main" id="{15D3D4FC-671E-4D6F-ACD0-FF2E1966D0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2465271" cy="115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194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583628" y="477432"/>
            <a:ext cx="7024744" cy="1143000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sz="5400" dirty="0">
                <a:solidFill>
                  <a:schemeClr val="accent1">
                    <a:lumMod val="75000"/>
                  </a:schemeClr>
                </a:solidFill>
              </a:rPr>
              <a:t>115-1</a:t>
            </a:r>
            <a:r>
              <a:rPr lang="zh-TW" altLang="en-US" sz="5400" dirty="0">
                <a:solidFill>
                  <a:schemeClr val="accent1">
                    <a:lumMod val="75000"/>
                  </a:schemeClr>
                </a:solidFill>
              </a:rPr>
              <a:t>註冊</a:t>
            </a:r>
          </a:p>
        </p:txBody>
      </p:sp>
      <p:sp>
        <p:nvSpPr>
          <p:cNvPr id="28673" name="內容版面配置區 1"/>
          <p:cNvSpPr>
            <a:spLocks noGrp="1"/>
          </p:cNvSpPr>
          <p:nvPr>
            <p:ph idx="1"/>
          </p:nvPr>
        </p:nvSpPr>
        <p:spPr>
          <a:xfrm>
            <a:off x="2665181" y="1620432"/>
            <a:ext cx="7340302" cy="2160240"/>
          </a:xfrm>
        </p:spPr>
        <p:txBody>
          <a:bodyPr>
            <a:noAutofit/>
          </a:bodyPr>
          <a:lstStyle/>
          <a:p>
            <a:pPr marL="288000" indent="-288000" algn="ctr">
              <a:spcBef>
                <a:spcPts val="1200"/>
              </a:spcBef>
              <a:buNone/>
            </a:pPr>
            <a:r>
              <a:rPr lang="zh-TW" altLang="en-US" sz="4000" dirty="0">
                <a:solidFill>
                  <a:srgbClr val="FF0000"/>
                </a:solidFill>
              </a:rPr>
              <a:t>交換期間需保有東華學籍</a:t>
            </a:r>
            <a:endParaRPr lang="en-US" altLang="zh-TW" sz="4000" dirty="0">
              <a:solidFill>
                <a:srgbClr val="FF0000"/>
              </a:solidFill>
            </a:endParaRPr>
          </a:p>
          <a:p>
            <a:pPr marL="288000" indent="-288000" eaLnBrk="1" hangingPunct="1">
              <a:spcBef>
                <a:spcPts val="1200"/>
              </a:spcBef>
            </a:pPr>
            <a:r>
              <a:rPr lang="zh-TW" altLang="en-US" sz="4000" b="0" dirty="0"/>
              <a:t>務必記得完成</a:t>
            </a:r>
            <a:r>
              <a:rPr lang="en-US" altLang="zh-TW" sz="4000" b="0" dirty="0"/>
              <a:t>115-1</a:t>
            </a:r>
            <a:r>
              <a:rPr lang="zh-TW" altLang="en-US" sz="4000" b="0" dirty="0"/>
              <a:t>註冊程序。</a:t>
            </a:r>
            <a:endParaRPr lang="en-US" altLang="zh-TW" sz="4000" b="0" dirty="0"/>
          </a:p>
          <a:p>
            <a:pPr marL="288000" indent="-288000" eaLnBrk="1" hangingPunct="1">
              <a:spcBef>
                <a:spcPts val="1200"/>
              </a:spcBef>
            </a:pPr>
            <a:r>
              <a:rPr lang="zh-TW" altLang="en-US" sz="4000" dirty="0"/>
              <a:t>繳費時間：</a:t>
            </a:r>
            <a:r>
              <a:rPr lang="en-US" altLang="zh-TW" sz="4000" dirty="0"/>
              <a:t>2026/8/17-9/7</a:t>
            </a:r>
            <a:r>
              <a:rPr lang="zh-TW" altLang="en-US" sz="4000" dirty="0"/>
              <a:t>。</a:t>
            </a:r>
            <a:endParaRPr lang="en-US" altLang="zh-TW" sz="4000" dirty="0"/>
          </a:p>
        </p:txBody>
      </p:sp>
      <p:sp>
        <p:nvSpPr>
          <p:cNvPr id="2" name="文字方塊 1"/>
          <p:cNvSpPr txBox="1"/>
          <p:nvPr/>
        </p:nvSpPr>
        <p:spPr>
          <a:xfrm>
            <a:off x="2755750" y="4437349"/>
            <a:ext cx="749466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>
                <a:solidFill>
                  <a:schemeClr val="accent3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如果這段時間已經出國，</a:t>
            </a:r>
            <a:endParaRPr lang="en-US" altLang="zh-TW" sz="4000" dirty="0">
              <a:solidFill>
                <a:schemeClr val="accent3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000" dirty="0">
                <a:solidFill>
                  <a:schemeClr val="accent3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記得請家人朋友幫忙</a:t>
            </a:r>
            <a:r>
              <a:rPr lang="en-US" altLang="zh-TW" sz="4000" dirty="0">
                <a:solidFill>
                  <a:schemeClr val="accent3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 algn="ctr"/>
            <a:endParaRPr lang="zh-TW" altLang="en-US" dirty="0">
              <a:solidFill>
                <a:schemeClr val="accent3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785888" y="4275039"/>
            <a:ext cx="7340303" cy="1600438"/>
          </a:xfrm>
          <a:prstGeom prst="rect">
            <a:avLst/>
          </a:prstGeom>
          <a:noFill/>
          <a:ln w="79375">
            <a:solidFill>
              <a:schemeClr val="accent1">
                <a:shade val="50000"/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3952" y="3588563"/>
            <a:ext cx="1584176" cy="686476"/>
          </a:xfrm>
          <a:prstGeom prst="rect">
            <a:avLst/>
          </a:prstGeom>
        </p:spPr>
      </p:pic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4061965-F197-4B90-9ECE-CB7B5E06D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13</a:t>
            </a:fld>
            <a:endParaRPr lang="zh-TW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56DF023-DABE-4391-B236-5CD3982E0345}"/>
              </a:ext>
            </a:extLst>
          </p:cNvPr>
          <p:cNvSpPr/>
          <p:nvPr/>
        </p:nvSpPr>
        <p:spPr>
          <a:xfrm>
            <a:off x="5639272" y="5691796"/>
            <a:ext cx="6552728" cy="50224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/>
              <a:t>若是交換一學年，請記得也要註冊</a:t>
            </a:r>
            <a:r>
              <a:rPr lang="en-US" altLang="zh-TW" sz="2800" b="1" dirty="0"/>
              <a:t>115-2</a:t>
            </a:r>
            <a:endParaRPr lang="zh-TW" altLang="en-US" sz="28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750C0BF-88C1-4AF8-9993-C0D8AA7D6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512" y="404664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sz="4400" dirty="0"/>
              <a:t>網路費用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EC81AC15-EE2A-4EB8-B175-7DA0953D1F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16" y="2117878"/>
            <a:ext cx="7200900" cy="2622245"/>
          </a:xfr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571C3293-EB9B-425C-8585-A07F6B8529B8}"/>
              </a:ext>
            </a:extLst>
          </p:cNvPr>
          <p:cNvSpPr/>
          <p:nvPr/>
        </p:nvSpPr>
        <p:spPr>
          <a:xfrm rot="5400000">
            <a:off x="4749433" y="3220878"/>
            <a:ext cx="2193406" cy="71340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C3CB068-EC6E-4A80-94A1-70FE5941140F}"/>
              </a:ext>
            </a:extLst>
          </p:cNvPr>
          <p:cNvSpPr/>
          <p:nvPr/>
        </p:nvSpPr>
        <p:spPr>
          <a:xfrm rot="5400000">
            <a:off x="9184238" y="2395011"/>
            <a:ext cx="450237" cy="71340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E82316B-D3FE-4DA3-B0A9-D6B61408367B}"/>
              </a:ext>
            </a:extLst>
          </p:cNvPr>
          <p:cNvSpPr/>
          <p:nvPr/>
        </p:nvSpPr>
        <p:spPr>
          <a:xfrm rot="5400000">
            <a:off x="8767717" y="3668691"/>
            <a:ext cx="1321821" cy="71340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CBD675C-D5A1-473E-BE5E-A32B20392E77}"/>
              </a:ext>
            </a:extLst>
          </p:cNvPr>
          <p:cNvSpPr/>
          <p:nvPr/>
        </p:nvSpPr>
        <p:spPr>
          <a:xfrm>
            <a:off x="6240067" y="2943134"/>
            <a:ext cx="2713215" cy="4502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DBC3C5E3-8675-4728-950D-E43EF05B1FD5}"/>
              </a:ext>
            </a:extLst>
          </p:cNvPr>
          <p:cNvSpPr txBox="1"/>
          <p:nvPr/>
        </p:nvSpPr>
        <p:spPr>
          <a:xfrm>
            <a:off x="6312024" y="4922982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986C4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先繳納，確認出國後圖資處會統一退費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5F3848EA-AFA4-4CC9-BECE-C59A5BA5F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14</a:t>
            </a:fld>
            <a:endParaRPr lang="zh-TW" altLang="en-US" dirty="0"/>
          </a:p>
        </p:txBody>
      </p:sp>
      <p:pic>
        <p:nvPicPr>
          <p:cNvPr id="3074" name="Picture 2" descr="Wifi圖案素材| PNG和向量圖| 透明背景圖片| 免費下载- Pngtree">
            <a:extLst>
              <a:ext uri="{FF2B5EF4-FFF2-40B4-BE49-F238E27FC236}">
                <a16:creationId xmlns:a16="http://schemas.microsoft.com/office/drawing/2014/main" id="{F2794C0D-382C-4E9A-9588-02F2147EF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1833" y1="37417" x2="51833" y2="37417"/>
                        <a14:foregroundMark x1="52083" y1="53833" x2="52083" y2="53833"/>
                        <a14:foregroundMark x1="52333" y1="72583" x2="52333" y2="72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657795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279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583628" y="476672"/>
            <a:ext cx="7024744" cy="720080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5400" dirty="0">
                <a:solidFill>
                  <a:schemeClr val="accent1">
                    <a:lumMod val="75000"/>
                  </a:schemeClr>
                </a:solidFill>
              </a:rPr>
              <a:t>東華宿舍</a:t>
            </a:r>
          </a:p>
        </p:txBody>
      </p:sp>
      <p:sp>
        <p:nvSpPr>
          <p:cNvPr id="28673" name="內容版面配置區 1"/>
          <p:cNvSpPr>
            <a:spLocks noGrp="1"/>
          </p:cNvSpPr>
          <p:nvPr>
            <p:ph idx="1"/>
          </p:nvPr>
        </p:nvSpPr>
        <p:spPr>
          <a:xfrm>
            <a:off x="838201" y="1457400"/>
            <a:ext cx="10515600" cy="5400600"/>
          </a:xfrm>
        </p:spPr>
        <p:txBody>
          <a:bodyPr>
            <a:normAutofit/>
          </a:bodyPr>
          <a:lstStyle/>
          <a:p>
            <a:pPr marL="252000" indent="-252000">
              <a:spcBef>
                <a:spcPts val="1200"/>
              </a:spcBef>
            </a:pPr>
            <a:r>
              <a:rPr lang="zh-TW" altLang="en-US" sz="3600" b="0" dirty="0"/>
              <a:t>第一學期出國交換請照常申請宿舍，可填寫</a:t>
            </a:r>
            <a:r>
              <a:rPr lang="zh-TW" altLang="en-US" sz="3600" b="0" dirty="0">
                <a:solidFill>
                  <a:srgbClr val="FF0000"/>
                </a:solidFill>
                <a:hlinkClick r:id="rId3"/>
              </a:rPr>
              <a:t>學生宿舍專案申請報告書</a:t>
            </a:r>
            <a:r>
              <a:rPr lang="zh-TW" altLang="en-US" sz="3600" b="0" dirty="0"/>
              <a:t>向學務處生輔組，保留下一學期之床位。</a:t>
            </a:r>
            <a:endParaRPr lang="en-US" altLang="zh-TW" sz="3600" b="0" dirty="0"/>
          </a:p>
          <a:p>
            <a:pPr marL="252000" indent="-252000">
              <a:spcBef>
                <a:spcPts val="1200"/>
              </a:spcBef>
            </a:pPr>
            <a:r>
              <a:rPr lang="zh-TW" altLang="en-US" sz="3600" b="0" dirty="0"/>
              <a:t>未繳交出國交換時的宿舍費用，生輔組會彈性使用你的床位，請勿放置任何物品。</a:t>
            </a:r>
            <a:endParaRPr lang="en-US" altLang="zh-TW" sz="3600" b="0" dirty="0"/>
          </a:p>
          <a:p>
            <a:pPr marL="252000" indent="-252000">
              <a:spcBef>
                <a:spcPts val="1200"/>
              </a:spcBef>
            </a:pPr>
            <a:r>
              <a:rPr lang="zh-TW" altLang="en-US" sz="3600" b="0" dirty="0"/>
              <a:t>如欲付費使用床位，並請主動告知生輔組承辦人您為出國交換生。</a:t>
            </a:r>
            <a:endParaRPr lang="en-US" altLang="zh-TW" sz="3600" b="0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08" l="17778" r="80333"/>
                    </a14:imgEffect>
                  </a14:imgLayer>
                </a14:imgProps>
              </a:ext>
            </a:extLst>
          </a:blip>
          <a:srcRect l="18921" r="18921"/>
          <a:stretch/>
        </p:blipFill>
        <p:spPr>
          <a:xfrm>
            <a:off x="8968310" y="4905812"/>
            <a:ext cx="1280123" cy="1189892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869EBF9-5385-4298-958E-F1A1E5D66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15</a:t>
            </a:fld>
            <a:endParaRPr lang="zh-TW" alt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5A6D7570-162E-4D86-AC80-7C6D928BB601}"/>
              </a:ext>
            </a:extLst>
          </p:cNvPr>
          <p:cNvSpPr txBox="1"/>
          <p:nvPr/>
        </p:nvSpPr>
        <p:spPr>
          <a:xfrm>
            <a:off x="278034" y="5400600"/>
            <a:ext cx="759959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zh-TW" altLang="en-US" b="1" dirty="0"/>
              <a:t>不付費 → 床位可能借別人用、不能放東西，但可保留下一學期資格</a:t>
            </a:r>
            <a:br>
              <a:rPr lang="en-US" altLang="zh-TW" b="1" dirty="0"/>
            </a:br>
            <a:r>
              <a:rPr lang="zh-TW" altLang="en-US" b="1" dirty="0"/>
              <a:t>有付費 → 可以保留床位並可能繼續使用</a:t>
            </a:r>
            <a:r>
              <a:rPr lang="en-US" altLang="zh-TW" b="1" dirty="0"/>
              <a:t>/</a:t>
            </a:r>
            <a:r>
              <a:rPr lang="zh-TW" altLang="en-US" b="1" dirty="0"/>
              <a:t>放物品（需跟生輔組確認細節）</a:t>
            </a:r>
          </a:p>
        </p:txBody>
      </p:sp>
    </p:spTree>
    <p:extLst>
      <p:ext uri="{BB962C8B-B14F-4D97-AF65-F5344CB8AC3E}">
        <p14:creationId xmlns:p14="http://schemas.microsoft.com/office/powerpoint/2010/main" val="6601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583628" y="764704"/>
            <a:ext cx="7024744" cy="648072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5400" dirty="0">
                <a:solidFill>
                  <a:schemeClr val="accent1">
                    <a:lumMod val="75000"/>
                  </a:schemeClr>
                </a:solidFill>
              </a:rPr>
              <a:t>東華課程</a:t>
            </a:r>
          </a:p>
        </p:txBody>
      </p:sp>
      <p:sp>
        <p:nvSpPr>
          <p:cNvPr id="28673" name="內容版面配置區 1"/>
          <p:cNvSpPr>
            <a:spLocks noGrp="1"/>
          </p:cNvSpPr>
          <p:nvPr>
            <p:ph idx="1"/>
          </p:nvPr>
        </p:nvSpPr>
        <p:spPr>
          <a:xfrm>
            <a:off x="875420" y="1907811"/>
            <a:ext cx="10441160" cy="3600400"/>
          </a:xfrm>
        </p:spPr>
        <p:txBody>
          <a:bodyPr>
            <a:normAutofit/>
          </a:bodyPr>
          <a:lstStyle/>
          <a:p>
            <a:pPr marL="360000" indent="-360000">
              <a:spcBef>
                <a:spcPts val="1200"/>
              </a:spcBef>
            </a:pPr>
            <a:r>
              <a:rPr lang="zh-TW" altLang="en-US" sz="3700" b="0" dirty="0"/>
              <a:t>在東華退選時間</a:t>
            </a:r>
            <a:r>
              <a:rPr lang="en-US" altLang="zh-TW" sz="3700" b="0" dirty="0"/>
              <a:t>(9/7-9/14)</a:t>
            </a:r>
            <a:r>
              <a:rPr lang="zh-TW" altLang="en-US" sz="3700" b="0" dirty="0"/>
              <a:t>前收到錄取通知確定交換，請</a:t>
            </a:r>
            <a:r>
              <a:rPr lang="zh-TW" altLang="en-US" sz="3700" dirty="0">
                <a:solidFill>
                  <a:srgbClr val="FF0000"/>
                </a:solidFill>
              </a:rPr>
              <a:t>自行退選</a:t>
            </a:r>
            <a:r>
              <a:rPr lang="zh-TW" altLang="en-US" sz="3700" b="0" dirty="0"/>
              <a:t>將課程機會留給其他同學。</a:t>
            </a:r>
            <a:endParaRPr lang="en-US" altLang="zh-TW" sz="3700" b="0" dirty="0"/>
          </a:p>
          <a:p>
            <a:pPr marL="360000" indent="-360000">
              <a:spcBef>
                <a:spcPts val="1200"/>
              </a:spcBef>
            </a:pPr>
            <a:r>
              <a:rPr lang="zh-TW" altLang="en-US" sz="3700" b="0" dirty="0"/>
              <a:t>原則上交換學期東華選課將不保留，如欲保留</a:t>
            </a:r>
            <a:r>
              <a:rPr lang="zh-TW" altLang="en-US" sz="3700" b="0" dirty="0">
                <a:solidFill>
                  <a:srgbClr val="FF0000"/>
                </a:solidFill>
              </a:rPr>
              <a:t>指導論文類</a:t>
            </a:r>
            <a:r>
              <a:rPr lang="zh-TW" altLang="en-US" sz="3700" b="0" dirty="0"/>
              <a:t>課程請於</a:t>
            </a:r>
            <a:r>
              <a:rPr lang="en-US" altLang="zh-TW" sz="3700" b="0" dirty="0">
                <a:solidFill>
                  <a:srgbClr val="FF0000"/>
                </a:solidFill>
              </a:rPr>
              <a:t>9/13</a:t>
            </a:r>
            <a:r>
              <a:rPr lang="zh-TW" altLang="en-US" sz="3700" b="0" dirty="0"/>
              <a:t>前來信告知課程名稱、科目代碼、檢附指導教授同意證明告知國際處。</a:t>
            </a:r>
            <a:endParaRPr lang="en-US" altLang="zh-TW" sz="3700" b="0" dirty="0"/>
          </a:p>
          <a:p>
            <a:pPr marL="360000" indent="-360000">
              <a:spcBef>
                <a:spcPts val="1200"/>
              </a:spcBef>
            </a:pPr>
            <a:endParaRPr lang="en-US" altLang="zh-TW" sz="2800" b="0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3295" l="698" r="9732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74088" y="5083390"/>
            <a:ext cx="2016224" cy="1643457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4223792" y="5125921"/>
            <a:ext cx="3506088" cy="523220"/>
          </a:xfrm>
          <a:prstGeom prst="rect">
            <a:avLst/>
          </a:prstGeom>
          <a:solidFill>
            <a:srgbClr val="986C4F"/>
          </a:solidFill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rgbClr val="FFE3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保留課程 逾期不受理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DFD730E-403B-40AB-915D-6A993477C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16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136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583628" y="636361"/>
            <a:ext cx="7024744" cy="737582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5400" dirty="0">
                <a:solidFill>
                  <a:schemeClr val="accent1">
                    <a:lumMod val="75000"/>
                  </a:schemeClr>
                </a:solidFill>
              </a:rPr>
              <a:t>東華學生保險</a:t>
            </a:r>
          </a:p>
        </p:txBody>
      </p:sp>
      <p:sp>
        <p:nvSpPr>
          <p:cNvPr id="28673" name="內容版面配置區 1"/>
          <p:cNvSpPr>
            <a:spLocks noGrp="1"/>
          </p:cNvSpPr>
          <p:nvPr>
            <p:ph idx="1"/>
          </p:nvPr>
        </p:nvSpPr>
        <p:spPr>
          <a:xfrm>
            <a:off x="1067581" y="2001677"/>
            <a:ext cx="10060624" cy="37211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600" b="0" dirty="0">
                <a:solidFill>
                  <a:srgbClr val="2D5782"/>
                </a:solidFill>
              </a:rPr>
              <a:t>額度：門診總計最高 </a:t>
            </a:r>
            <a:r>
              <a:rPr lang="en-US" altLang="zh-TW" sz="3600" b="0" dirty="0">
                <a:solidFill>
                  <a:srgbClr val="2D5782"/>
                </a:solidFill>
              </a:rPr>
              <a:t>NTD5,000</a:t>
            </a:r>
            <a:r>
              <a:rPr lang="zh-TW" altLang="en-US" sz="3600" b="0" dirty="0">
                <a:solidFill>
                  <a:srgbClr val="2D5782"/>
                </a:solidFill>
              </a:rPr>
              <a:t> </a:t>
            </a:r>
            <a:endParaRPr lang="en-US" altLang="zh-TW" sz="3600" b="0" dirty="0">
              <a:solidFill>
                <a:srgbClr val="2D5782"/>
              </a:solidFill>
              <a:latin typeface="+mn-lt"/>
              <a:ea typeface="+mn-ea"/>
            </a:endParaRPr>
          </a:p>
          <a:p>
            <a:pPr marL="0" indent="0">
              <a:buNone/>
            </a:pPr>
            <a:r>
              <a:rPr lang="en-US" altLang="zh-TW" sz="3600" b="0" dirty="0">
                <a:solidFill>
                  <a:srgbClr val="2D5782"/>
                </a:solidFill>
                <a:latin typeface="+mn-lt"/>
                <a:ea typeface="+mn-ea"/>
              </a:rPr>
              <a:t>                       </a:t>
            </a:r>
            <a:r>
              <a:rPr lang="zh-TW" altLang="en-US" sz="3600" b="0" dirty="0">
                <a:solidFill>
                  <a:srgbClr val="2D578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住院一日</a:t>
            </a:r>
            <a:r>
              <a:rPr lang="en-US" altLang="zh-TW" sz="3600" b="0" dirty="0">
                <a:solidFill>
                  <a:srgbClr val="2D578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NTD1,000</a:t>
            </a:r>
          </a:p>
          <a:p>
            <a:pPr marL="0" indent="0">
              <a:buNone/>
            </a:pPr>
            <a:r>
              <a:rPr lang="zh-TW" altLang="en-US" sz="3600" b="0" dirty="0">
                <a:solidFill>
                  <a:srgbClr val="2D5782"/>
                </a:solidFill>
              </a:rPr>
              <a:t>申請核保流程：</a:t>
            </a:r>
            <a:endParaRPr lang="en-US" altLang="zh-TW" sz="3600" b="0" dirty="0">
              <a:solidFill>
                <a:srgbClr val="2D5782"/>
              </a:solidFill>
            </a:endParaRPr>
          </a:p>
          <a:p>
            <a:pPr marL="811530" indent="-742950">
              <a:buFont typeface="Wingdings" panose="05000000000000000000" pitchFamily="2" charset="2"/>
              <a:buAutoNum type="circleNumWdWhitePlain"/>
            </a:pPr>
            <a:r>
              <a:rPr lang="zh-TW" altLang="en-US" sz="3600" b="0" dirty="0">
                <a:solidFill>
                  <a:srgbClr val="2D5782"/>
                </a:solidFill>
              </a:rPr>
              <a:t>英文收據</a:t>
            </a:r>
            <a:r>
              <a:rPr lang="en-US" altLang="zh-TW" sz="3600" b="0" dirty="0">
                <a:solidFill>
                  <a:srgbClr val="2D5782"/>
                </a:solidFill>
              </a:rPr>
              <a:t>+</a:t>
            </a:r>
            <a:r>
              <a:rPr lang="zh-TW" altLang="en-US" sz="3600" b="0" dirty="0">
                <a:solidFill>
                  <a:srgbClr val="2D5782"/>
                </a:solidFill>
              </a:rPr>
              <a:t>診斷書到台灣健保局審核。</a:t>
            </a:r>
            <a:endParaRPr lang="en-US" altLang="zh-TW" sz="3600" b="0" dirty="0">
              <a:solidFill>
                <a:srgbClr val="2D5782"/>
              </a:solidFill>
            </a:endParaRPr>
          </a:p>
          <a:p>
            <a:pPr marL="811530" indent="-742950">
              <a:buFont typeface="Wingdings" panose="05000000000000000000" pitchFamily="2" charset="2"/>
              <a:buAutoNum type="circleNumWdWhitePlain"/>
            </a:pPr>
            <a:r>
              <a:rPr lang="zh-TW" altLang="en-US" sz="3600" b="0" dirty="0">
                <a:solidFill>
                  <a:srgbClr val="2D5782"/>
                </a:solidFill>
              </a:rPr>
              <a:t>英文收據</a:t>
            </a:r>
            <a:r>
              <a:rPr lang="en-US" altLang="zh-TW" sz="3600" b="0" dirty="0">
                <a:solidFill>
                  <a:srgbClr val="2D5782"/>
                </a:solidFill>
              </a:rPr>
              <a:t>+</a:t>
            </a:r>
            <a:r>
              <a:rPr lang="zh-TW" altLang="en-US" sz="3600" b="0" dirty="0">
                <a:solidFill>
                  <a:srgbClr val="2D5782"/>
                </a:solidFill>
              </a:rPr>
              <a:t>診斷書</a:t>
            </a:r>
            <a:r>
              <a:rPr lang="en-US" altLang="zh-TW" sz="3600" b="0" dirty="0">
                <a:solidFill>
                  <a:srgbClr val="2D5782"/>
                </a:solidFill>
              </a:rPr>
              <a:t>+</a:t>
            </a:r>
            <a:r>
              <a:rPr lang="zh-TW" altLang="en-US" sz="3600" b="0" dirty="0">
                <a:solidFill>
                  <a:srgbClr val="2D5782"/>
                </a:solidFill>
              </a:rPr>
              <a:t>健保局審核資料向保險公司申請。</a:t>
            </a:r>
            <a:endParaRPr lang="en-US" altLang="zh-TW" sz="3600" b="0" dirty="0">
              <a:solidFill>
                <a:srgbClr val="2D5782"/>
              </a:solidFill>
            </a:endParaRPr>
          </a:p>
          <a:p>
            <a:endParaRPr lang="en-US" altLang="zh-TW" sz="800" b="0" dirty="0">
              <a:solidFill>
                <a:srgbClr val="2D5782"/>
              </a:solidFill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8608251" y="2260508"/>
            <a:ext cx="2715808" cy="646331"/>
          </a:xfrm>
          <a:prstGeom prst="rect">
            <a:avLst/>
          </a:prstGeom>
          <a:solidFill>
            <a:srgbClr val="986C4F"/>
          </a:solidFill>
        </p:spPr>
        <p:txBody>
          <a:bodyPr wrap="none" rtlCol="0">
            <a:spAutoFit/>
          </a:bodyPr>
          <a:lstStyle/>
          <a:p>
            <a:r>
              <a:rPr lang="zh-TW" altLang="en-US" sz="3600" b="1" dirty="0">
                <a:solidFill>
                  <a:srgbClr val="FFE3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有學籍就有</a:t>
            </a:r>
            <a:r>
              <a:rPr lang="en-US" altLang="zh-TW" sz="3600" b="1" dirty="0">
                <a:solidFill>
                  <a:srgbClr val="FFE3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zh-TW" altLang="en-US" sz="3600" b="1" dirty="0">
              <a:solidFill>
                <a:srgbClr val="FFE3BD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BA4FA12-FF54-44B7-8BA1-2112A93CD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17</a:t>
            </a:fld>
            <a:endParaRPr lang="zh-TW" alt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AA0B3B39-B22E-4131-BF6E-4FEC97CB088A}"/>
              </a:ext>
            </a:extLst>
          </p:cNvPr>
          <p:cNvSpPr txBox="1"/>
          <p:nvPr/>
        </p:nvSpPr>
        <p:spPr>
          <a:xfrm>
            <a:off x="7752184" y="5797028"/>
            <a:ext cx="4108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詳細流程請參考學務處生輔組網站資訊</a:t>
            </a:r>
          </a:p>
        </p:txBody>
      </p:sp>
    </p:spTree>
    <p:extLst>
      <p:ext uri="{BB962C8B-B14F-4D97-AF65-F5344CB8AC3E}">
        <p14:creationId xmlns:p14="http://schemas.microsoft.com/office/powerpoint/2010/main" val="368274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47828" y="308296"/>
            <a:ext cx="3096344" cy="749426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5400" dirty="0">
                <a:solidFill>
                  <a:schemeClr val="accent1">
                    <a:lumMod val="75000"/>
                  </a:schemeClr>
                </a:solidFill>
              </a:rPr>
              <a:t>出國保險</a:t>
            </a:r>
          </a:p>
        </p:txBody>
      </p:sp>
      <p:sp>
        <p:nvSpPr>
          <p:cNvPr id="28673" name="內容版面配置區 1"/>
          <p:cNvSpPr>
            <a:spLocks noGrp="1"/>
          </p:cNvSpPr>
          <p:nvPr>
            <p:ph idx="1"/>
          </p:nvPr>
        </p:nvSpPr>
        <p:spPr>
          <a:xfrm>
            <a:off x="839416" y="1487974"/>
            <a:ext cx="10513168" cy="4320480"/>
          </a:xfrm>
        </p:spPr>
        <p:txBody>
          <a:bodyPr>
            <a:normAutofit/>
          </a:bodyPr>
          <a:lstStyle/>
          <a:p>
            <a:pPr marL="742950" indent="-571500"/>
            <a:r>
              <a:rPr lang="zh-TW" altLang="en-US" sz="3600" b="0" dirty="0"/>
              <a:t>出國前自行購買足額之保險</a:t>
            </a:r>
            <a:r>
              <a:rPr lang="en-US" altLang="zh-TW" sz="3600" b="0" dirty="0"/>
              <a:t>(</a:t>
            </a:r>
            <a:r>
              <a:rPr lang="zh-TW" altLang="en-US" sz="3600" b="0" dirty="0"/>
              <a:t>含醫療、意外、海外急難救助等</a:t>
            </a:r>
            <a:r>
              <a:rPr lang="en-US" altLang="zh-TW" sz="3600" b="0" dirty="0"/>
              <a:t>)</a:t>
            </a:r>
          </a:p>
          <a:p>
            <a:pPr marL="0" indent="0" algn="ctr">
              <a:buNone/>
            </a:pPr>
            <a:r>
              <a:rPr kumimoji="1" lang="zh-TW" altLang="en-US" sz="2800" b="0" dirty="0">
                <a:solidFill>
                  <a:srgbClr val="6DA2B2"/>
                </a:solidFill>
              </a:rPr>
              <a:t>  若姊妹校有規定額度，請遵循他們的規定。</a:t>
            </a:r>
            <a:endParaRPr kumimoji="1" lang="en-US" altLang="zh-TW" sz="2800" b="0" dirty="0">
              <a:solidFill>
                <a:srgbClr val="6DA2B2"/>
              </a:solidFill>
            </a:endParaRPr>
          </a:p>
          <a:p>
            <a:pPr marL="742950" indent="-571500"/>
            <a:r>
              <a:rPr lang="zh-TW" altLang="en-US" sz="3600" b="0" dirty="0"/>
              <a:t>若交換學校另提供保險，則同學可選擇抵達當地後再購買 </a:t>
            </a:r>
            <a:endParaRPr lang="en-US" altLang="zh-TW" sz="3600" b="0" dirty="0"/>
          </a:p>
          <a:p>
            <a:pPr marL="0" indent="0" algn="ctr">
              <a:buNone/>
            </a:pPr>
            <a:r>
              <a:rPr kumimoji="1" lang="zh-TW" altLang="en-US" sz="2800" b="0" dirty="0">
                <a:solidFill>
                  <a:srgbClr val="6DA2B2"/>
                </a:solidFill>
              </a:rPr>
              <a:t>   購買後請將出國手續單所需</a:t>
            </a:r>
            <a:r>
              <a:rPr kumimoji="1" lang="zh-TW" altLang="zh-TW" sz="2800" b="0" dirty="0">
                <a:solidFill>
                  <a:srgbClr val="6DA2B2"/>
                </a:solidFill>
              </a:rPr>
              <a:t>保險證明</a:t>
            </a:r>
            <a:r>
              <a:rPr kumimoji="1" lang="zh-TW" altLang="en-US" sz="2800" b="0" dirty="0">
                <a:solidFill>
                  <a:srgbClr val="6DA2B2"/>
                </a:solidFill>
              </a:rPr>
              <a:t>補繳國際處。</a:t>
            </a:r>
            <a:endParaRPr kumimoji="1" lang="en-US" altLang="zh-TW" sz="2800" b="0" dirty="0">
              <a:solidFill>
                <a:srgbClr val="6DA2B2"/>
              </a:solidFill>
            </a:endParaRPr>
          </a:p>
          <a:p>
            <a:endParaRPr lang="en-US" altLang="zh-TW" sz="2800" b="0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/>
          <a:srcRect l="-1" r="-6836" b="50459"/>
          <a:stretch/>
        </p:blipFill>
        <p:spPr>
          <a:xfrm>
            <a:off x="4699753" y="5041810"/>
            <a:ext cx="3816424" cy="1805848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724579" y="2536461"/>
            <a:ext cx="6958865" cy="521181"/>
          </a:xfrm>
          <a:prstGeom prst="rect">
            <a:avLst/>
          </a:prstGeom>
          <a:noFill/>
          <a:ln w="57150">
            <a:solidFill>
              <a:schemeClr val="accent1">
                <a:shade val="50000"/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2207568" y="4060948"/>
            <a:ext cx="7992888" cy="521181"/>
          </a:xfrm>
          <a:prstGeom prst="rect">
            <a:avLst/>
          </a:prstGeom>
          <a:noFill/>
          <a:ln w="57150">
            <a:solidFill>
              <a:schemeClr val="accent1">
                <a:shade val="50000"/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FDFA71C-351B-495C-B05A-9D5D1435C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18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110987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4290" y="519262"/>
            <a:ext cx="4623420" cy="870992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5400" dirty="0">
                <a:solidFill>
                  <a:schemeClr val="accent1">
                    <a:lumMod val="75000"/>
                  </a:schemeClr>
                </a:solidFill>
              </a:rPr>
              <a:t>攜帶的物品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1423" y="1518125"/>
            <a:ext cx="10442376" cy="4320480"/>
          </a:xfrm>
        </p:spPr>
        <p:txBody>
          <a:bodyPr>
            <a:normAutofit/>
          </a:bodyPr>
          <a:lstStyle/>
          <a:p>
            <a:pPr marL="432000" indent="-4320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zh-TW" altLang="en-US" sz="3600" b="0" dirty="0"/>
              <a:t>先查好當地的溫度、濕度變化準備衣物。</a:t>
            </a:r>
            <a:endParaRPr lang="en-US" altLang="zh-TW" sz="3600" b="0" dirty="0"/>
          </a:p>
          <a:p>
            <a:pPr marL="432000" indent="-4320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zh-TW" altLang="en-US" sz="3600" b="0" dirty="0"/>
              <a:t>個人慣用的藥品</a:t>
            </a:r>
            <a:r>
              <a:rPr lang="en-US" altLang="zh-TW" sz="3600" b="0" dirty="0"/>
              <a:t>/</a:t>
            </a:r>
            <a:r>
              <a:rPr lang="zh-TW" altLang="en-US" sz="3600" b="0" dirty="0"/>
              <a:t>物品。</a:t>
            </a:r>
            <a:endParaRPr lang="en-US" altLang="zh-TW" sz="3600" b="0" dirty="0"/>
          </a:p>
          <a:p>
            <a:pPr marL="432000" indent="-4320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zh-TW" altLang="en-US" sz="3600" b="0" dirty="0"/>
              <a:t>參考歷年學長姊的交換心得建議，或網路上其他交換學生</a:t>
            </a:r>
            <a:r>
              <a:rPr lang="en-US" altLang="zh-TW" sz="3600" b="0" dirty="0"/>
              <a:t>/</a:t>
            </a:r>
            <a:r>
              <a:rPr lang="zh-TW" altLang="en-US" sz="3600" b="0" dirty="0"/>
              <a:t>背包客的心得分享。</a:t>
            </a:r>
            <a:endParaRPr lang="en-US" altLang="zh-TW" sz="3600" b="0" dirty="0"/>
          </a:p>
          <a:p>
            <a:pPr marL="432000" indent="-4320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zh-TW" altLang="en-US" sz="3600" b="0" dirty="0"/>
              <a:t>交換期間會遇到許多朋友或貴人，可以事先準備一些小禮物、卡片、紀念品答謝，依照個人能力，不一定要花錢！</a:t>
            </a:r>
            <a:endParaRPr lang="en-US" altLang="zh-TW" sz="3600" b="0" dirty="0"/>
          </a:p>
          <a:p>
            <a:pPr marL="432000" indent="-432000">
              <a:spcBef>
                <a:spcPts val="1200"/>
              </a:spcBef>
            </a:pPr>
            <a:endParaRPr lang="en-US" altLang="zh-TW" sz="3600" b="0" dirty="0"/>
          </a:p>
          <a:p>
            <a:pPr marL="432000" indent="-432000">
              <a:spcBef>
                <a:spcPts val="1200"/>
              </a:spcBef>
            </a:pPr>
            <a:endParaRPr lang="en-US" altLang="zh-TW" sz="3600" b="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9843" y="197471"/>
            <a:ext cx="1987913" cy="1710530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BCF7620-0840-42D6-8EBC-9BC12DEC7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19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93343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3B03FDE-012C-4933-B840-2B198F79B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2</a:t>
            </a:fld>
            <a:endParaRPr lang="zh-TW" altLang="en-US"/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4921D30D-73B0-47AD-91B5-DC8816D04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出國交換時程</a:t>
            </a:r>
          </a:p>
        </p:txBody>
      </p:sp>
      <p:graphicFrame>
        <p:nvGraphicFramePr>
          <p:cNvPr id="11" name="表格 11">
            <a:extLst>
              <a:ext uri="{FF2B5EF4-FFF2-40B4-BE49-F238E27FC236}">
                <a16:creationId xmlns:a16="http://schemas.microsoft.com/office/drawing/2014/main" id="{23E7E5EB-243B-4D75-A54C-BEF9B21ADF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814125"/>
              </p:ext>
            </p:extLst>
          </p:nvPr>
        </p:nvGraphicFramePr>
        <p:xfrm>
          <a:off x="1415480" y="1412776"/>
          <a:ext cx="8704064" cy="36271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16424">
                  <a:extLst>
                    <a:ext uri="{9D8B030D-6E8A-4147-A177-3AD203B41FA5}">
                      <a16:colId xmlns:a16="http://schemas.microsoft.com/office/drawing/2014/main" val="1851528272"/>
                    </a:ext>
                  </a:extLst>
                </a:gridCol>
                <a:gridCol w="4887640">
                  <a:extLst>
                    <a:ext uri="{9D8B030D-6E8A-4147-A177-3AD203B41FA5}">
                      <a16:colId xmlns:a16="http://schemas.microsoft.com/office/drawing/2014/main" val="1909717975"/>
                    </a:ext>
                  </a:extLst>
                </a:gridCol>
              </a:tblGrid>
              <a:tr h="357480">
                <a:tc>
                  <a:txBody>
                    <a:bodyPr/>
                    <a:lstStyle/>
                    <a:p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4903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2026/05 – 2026/07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姐妹校審核、錄取通知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6808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2026/05 – 08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辦理簽證、保險、機票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55134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2026/07-09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繳交出國前文件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4197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2026/08 – 10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陸續出國報到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6774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交換期間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修課、維持聯繫、回傳文件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0979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返國後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核銷、心得報告、成果繳交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16558"/>
                  </a:ext>
                </a:extLst>
              </a:tr>
            </a:tbl>
          </a:graphicData>
        </a:graphic>
      </p:graphicFrame>
      <p:sp>
        <p:nvSpPr>
          <p:cNvPr id="13" name="文字方塊 12">
            <a:extLst>
              <a:ext uri="{FF2B5EF4-FFF2-40B4-BE49-F238E27FC236}">
                <a16:creationId xmlns:a16="http://schemas.microsoft.com/office/drawing/2014/main" id="{B9E6277E-73A0-4FA5-943B-6EE1240A695F}"/>
              </a:ext>
            </a:extLst>
          </p:cNvPr>
          <p:cNvSpPr txBox="1"/>
          <p:nvPr/>
        </p:nvSpPr>
        <p:spPr>
          <a:xfrm>
            <a:off x="1415480" y="5260558"/>
            <a:ext cx="80648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r>
              <a:rPr lang="zh-TW" altLang="en-US" dirty="0">
                <a:solidFill>
                  <a:srgbClr val="FF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姐妹校錄取通知時間每校不同，請大家務必隨時留意 Email。</a:t>
            </a:r>
          </a:p>
        </p:txBody>
      </p:sp>
    </p:spTree>
    <p:extLst>
      <p:ext uri="{BB962C8B-B14F-4D97-AF65-F5344CB8AC3E}">
        <p14:creationId xmlns:p14="http://schemas.microsoft.com/office/powerpoint/2010/main" val="20229687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83628" y="487018"/>
            <a:ext cx="7024744" cy="792088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5400" dirty="0">
                <a:solidFill>
                  <a:schemeClr val="accent1">
                    <a:lumMod val="75000"/>
                  </a:schemeClr>
                </a:solidFill>
              </a:rPr>
              <a:t>還可以多準備什麼</a:t>
            </a:r>
            <a:r>
              <a:rPr lang="en-US" altLang="zh-TW" sz="5400" dirty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zh-TW" altLang="en-US" sz="5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67408" y="1556792"/>
            <a:ext cx="10586392" cy="3744416"/>
          </a:xfrm>
        </p:spPr>
        <p:txBody>
          <a:bodyPr>
            <a:noAutofit/>
          </a:bodyPr>
          <a:lstStyle/>
          <a:p>
            <a:pPr marL="252000" indent="-2520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TW" altLang="en-US" sz="3200" b="0" dirty="0"/>
              <a:t>於交換期間執行任務企劃、有機會時勇於分享</a:t>
            </a:r>
            <a:r>
              <a:rPr lang="en-US" altLang="zh-TW" sz="3200" b="0" dirty="0"/>
              <a:t>(</a:t>
            </a:r>
            <a:r>
              <a:rPr lang="zh-TW" altLang="en-US" sz="3200" b="0" dirty="0"/>
              <a:t>國際交流週、臺灣週、交換生歡迎會、課堂上的介紹等</a:t>
            </a:r>
            <a:r>
              <a:rPr lang="en-US" altLang="zh-TW" sz="3200" b="0" dirty="0"/>
              <a:t>)</a:t>
            </a:r>
          </a:p>
          <a:p>
            <a:pPr marL="252000" indent="-2520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TW" altLang="en-US" sz="3200" b="0" dirty="0"/>
              <a:t>擔任東華國際交流大使，謝謝交換學校的承辦老師，加深並維護兩校的情誼。</a:t>
            </a:r>
            <a:endParaRPr lang="en-US" altLang="zh-TW" sz="3200" b="0" dirty="0"/>
          </a:p>
          <a:p>
            <a:pPr marL="252000" indent="-2520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TW" altLang="en-US" sz="3200" b="0" dirty="0"/>
              <a:t>擔任台灣國民外交大使，讓外國友人藉由</a:t>
            </a:r>
            <a:endParaRPr lang="en-US" altLang="zh-TW" sz="3200" b="0" dirty="0"/>
          </a:p>
          <a:p>
            <a:pPr marL="252000" indent="-252000">
              <a:spcBef>
                <a:spcPts val="1200"/>
              </a:spcBef>
              <a:buNone/>
            </a:pPr>
            <a:r>
              <a:rPr lang="en-US" altLang="zh-TW" sz="3200" b="0" dirty="0"/>
              <a:t>    </a:t>
            </a:r>
            <a:r>
              <a:rPr lang="zh-TW" altLang="en-US" sz="3200" b="0" dirty="0"/>
              <a:t>認識您            認識東華            認識臺灣。</a:t>
            </a:r>
            <a:endParaRPr lang="en-US" altLang="zh-TW" sz="3200" b="0" dirty="0"/>
          </a:p>
          <a:p>
            <a:pPr marL="252000" indent="-252000">
              <a:spcBef>
                <a:spcPts val="1200"/>
              </a:spcBef>
            </a:pPr>
            <a:endParaRPr lang="zh-TW" altLang="en-US" sz="2400" b="0" dirty="0"/>
          </a:p>
        </p:txBody>
      </p:sp>
      <p:sp>
        <p:nvSpPr>
          <p:cNvPr id="4" name="向右箭號 3"/>
          <p:cNvSpPr/>
          <p:nvPr/>
        </p:nvSpPr>
        <p:spPr>
          <a:xfrm>
            <a:off x="2610997" y="4210594"/>
            <a:ext cx="978408" cy="484632"/>
          </a:xfrm>
          <a:prstGeom prst="rightArrow">
            <a:avLst/>
          </a:prstGeom>
          <a:solidFill>
            <a:srgbClr val="6DA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向右箭號 4"/>
          <p:cNvSpPr/>
          <p:nvPr/>
        </p:nvSpPr>
        <p:spPr>
          <a:xfrm>
            <a:off x="5405624" y="4210594"/>
            <a:ext cx="978408" cy="484632"/>
          </a:xfrm>
          <a:prstGeom prst="rightArrow">
            <a:avLst/>
          </a:prstGeom>
          <a:solidFill>
            <a:srgbClr val="6DA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27150" y="4398622"/>
            <a:ext cx="1586390" cy="1906392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5890675" y="5250598"/>
            <a:ext cx="4323620" cy="646331"/>
          </a:xfrm>
          <a:prstGeom prst="rect">
            <a:avLst/>
          </a:prstGeom>
          <a:solidFill>
            <a:srgbClr val="986C4F"/>
          </a:solidFill>
        </p:spPr>
        <p:txBody>
          <a:bodyPr wrap="none" rtlCol="0">
            <a:spAutoFit/>
          </a:bodyPr>
          <a:lstStyle/>
          <a:p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代表東華</a:t>
            </a:r>
            <a:r>
              <a:rPr lang="en-US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代表台灣</a:t>
            </a:r>
            <a:r>
              <a:rPr lang="en-US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zh-TW" altLang="en-US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1541BFD7-BA41-48E0-A9A4-6C3298C6F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20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92937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95550" y="730844"/>
            <a:ext cx="7200900" cy="798984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5400" dirty="0">
                <a:solidFill>
                  <a:schemeClr val="accent1">
                    <a:lumMod val="75000"/>
                  </a:schemeClr>
                </a:solidFill>
              </a:rPr>
              <a:t>小提醒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91444" y="1930777"/>
            <a:ext cx="10009112" cy="3874487"/>
          </a:xfrm>
        </p:spPr>
        <p:txBody>
          <a:bodyPr>
            <a:normAutofit/>
          </a:bodyPr>
          <a:lstStyle/>
          <a:p>
            <a:pPr marL="288000" indent="-288000">
              <a:spcBef>
                <a:spcPts val="1200"/>
              </a:spcBef>
            </a:pPr>
            <a:r>
              <a:rPr lang="zh-TW" altLang="en-US" sz="3600" b="0" dirty="0"/>
              <a:t>機票的英文拼音要和護照一模一樣。</a:t>
            </a:r>
            <a:endParaRPr lang="en-US" altLang="zh-TW" sz="3600" b="0" dirty="0"/>
          </a:p>
          <a:p>
            <a:pPr marL="288000" indent="-288000">
              <a:spcBef>
                <a:spcPts val="1200"/>
              </a:spcBef>
            </a:pPr>
            <a:r>
              <a:rPr lang="zh-TW" altLang="en-US" sz="3600" b="0" dirty="0"/>
              <a:t>檢查護照效期是否在</a:t>
            </a:r>
            <a:r>
              <a:rPr lang="en-US" altLang="zh-TW" sz="3600" b="0" dirty="0"/>
              <a:t>6</a:t>
            </a:r>
            <a:r>
              <a:rPr lang="zh-TW" altLang="en-US" sz="3600" b="0" dirty="0"/>
              <a:t>個月以上。</a:t>
            </a:r>
            <a:endParaRPr lang="en-US" altLang="zh-TW" sz="3600" b="0" dirty="0"/>
          </a:p>
          <a:p>
            <a:pPr marL="288000" indent="-288000">
              <a:spcBef>
                <a:spcPts val="1200"/>
              </a:spcBef>
            </a:pPr>
            <a:r>
              <a:rPr lang="zh-TW" altLang="en-US" sz="3600" b="0" dirty="0"/>
              <a:t>證件都先影印一份分開放</a:t>
            </a:r>
            <a:r>
              <a:rPr lang="en-US" altLang="zh-TW" sz="3600" b="0" dirty="0"/>
              <a:t>(</a:t>
            </a:r>
            <a:r>
              <a:rPr lang="zh-TW" altLang="en-US" sz="3600" b="0" dirty="0"/>
              <a:t>護照、台胞證、簽證、錄取通知</a:t>
            </a:r>
            <a:r>
              <a:rPr lang="en-US" altLang="zh-TW" sz="3600" b="0" dirty="0"/>
              <a:t>)</a:t>
            </a:r>
            <a:r>
              <a:rPr lang="zh-TW" altLang="en-US" sz="3600" b="0" dirty="0"/>
              <a:t>避免遺失。</a:t>
            </a:r>
            <a:endParaRPr lang="en-US" altLang="zh-TW" sz="3600" b="0" dirty="0"/>
          </a:p>
          <a:p>
            <a:pPr marL="288000" indent="-288000">
              <a:spcBef>
                <a:spcPts val="1200"/>
              </a:spcBef>
            </a:pPr>
            <a:r>
              <a:rPr lang="zh-TW" altLang="en-US" sz="3600" b="0" dirty="0"/>
              <a:t>保存外交部及駐外館處等緊急聯絡電話。</a:t>
            </a:r>
            <a:endParaRPr lang="en-US" altLang="zh-TW" sz="3600" b="0" dirty="0"/>
          </a:p>
          <a:p>
            <a:pPr marL="288000" indent="-288000">
              <a:spcBef>
                <a:spcPts val="1200"/>
              </a:spcBef>
            </a:pPr>
            <a:r>
              <a:rPr lang="zh-TW" altLang="en-US" sz="3600" b="0" dirty="0"/>
              <a:t>以對方不會提供接機、志工做準備。</a:t>
            </a:r>
            <a:endParaRPr lang="en-US" altLang="zh-TW" sz="3600" b="0" dirty="0"/>
          </a:p>
          <a:p>
            <a:pPr marL="288000" indent="-288000">
              <a:spcBef>
                <a:spcPts val="1200"/>
              </a:spcBef>
            </a:pPr>
            <a:endParaRPr lang="zh-TW" altLang="en-US" sz="2800" b="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t="25795" b="24132"/>
          <a:stretch/>
        </p:blipFill>
        <p:spPr>
          <a:xfrm rot="21372273">
            <a:off x="228010" y="442952"/>
            <a:ext cx="3456384" cy="1222325"/>
          </a:xfrm>
          <a:prstGeom prst="rect">
            <a:avLst/>
          </a:prstGeom>
        </p:spPr>
      </p:pic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9728AD4-9B7F-46ED-A73E-A034F4DEC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21</a:t>
            </a:fld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6966B50C-F162-42BF-94F8-6CB38CDE0A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92344" y="4221088"/>
            <a:ext cx="2708920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7897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交換期間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857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15680" y="2640184"/>
            <a:ext cx="2939471" cy="3741144"/>
          </a:xfrm>
          <a:prstGeom prst="rect">
            <a:avLst/>
          </a:prstGeom>
        </p:spPr>
      </p:pic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57EF792A-D4FA-43A8-98CE-ED515CBC0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35453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51" l="10000" r="93913">
                        <a14:foregroundMark x1="28587" y1="49717" x2="28587" y2="49717"/>
                        <a14:foregroundMark x1="22935" y1="42170" x2="22935" y2="42170"/>
                        <a14:foregroundMark x1="19674" y1="32075" x2="19674" y2="32075"/>
                        <a14:foregroundMark x1="22391" y1="24057" x2="22391" y2="24057"/>
                        <a14:foregroundMark x1="29348" y1="15000" x2="29348" y2="15000"/>
                        <a14:foregroundMark x1="36739" y1="8962" x2="36739" y2="8962"/>
                        <a14:foregroundMark x1="48913" y1="7358" x2="48913" y2="7358"/>
                        <a14:foregroundMark x1="60109" y1="9434" x2="60109" y2="9434"/>
                        <a14:foregroundMark x1="69674" y1="14811" x2="69674" y2="14811"/>
                        <a14:foregroundMark x1="76087" y1="23302" x2="76087" y2="23302"/>
                        <a14:foregroundMark x1="78804" y1="33491" x2="78804" y2="33491"/>
                        <a14:foregroundMark x1="75435" y1="41509" x2="75435" y2="4150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47081" y="182839"/>
            <a:ext cx="1644919" cy="189523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95550" y="529015"/>
            <a:ext cx="7200900" cy="726976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5400" dirty="0">
                <a:solidFill>
                  <a:schemeClr val="accent1">
                    <a:lumMod val="75000"/>
                  </a:schemeClr>
                </a:solidFill>
              </a:rPr>
              <a:t>交換須知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808" y="1609951"/>
            <a:ext cx="10514384" cy="4392488"/>
          </a:xfrm>
        </p:spPr>
        <p:txBody>
          <a:bodyPr vert="horz">
            <a:normAutofit/>
          </a:bodyPr>
          <a:lstStyle/>
          <a:p>
            <a:pPr marL="469152" indent="-4572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zh-TW" altLang="en-US" sz="2600" b="0" dirty="0"/>
              <a:t>交換期間仍需</a:t>
            </a:r>
            <a:r>
              <a:rPr lang="zh-TW" altLang="en-US" sz="2600" u="sng" dirty="0"/>
              <a:t>保有本校學籍</a:t>
            </a:r>
            <a:r>
              <a:rPr lang="zh-TW" altLang="en-US" sz="2600" b="0" dirty="0"/>
              <a:t>，依本校規定註冊並</a:t>
            </a:r>
            <a:r>
              <a:rPr lang="zh-TW" altLang="en-US" sz="2600" b="0" u="sng" dirty="0"/>
              <a:t>繳交</a:t>
            </a:r>
            <a:r>
              <a:rPr lang="zh-TW" altLang="en-US" sz="2600" u="sng" dirty="0">
                <a:solidFill>
                  <a:srgbClr val="FF0000"/>
                </a:solidFill>
                <a:highlight>
                  <a:srgbClr val="FFFF00"/>
                </a:highlight>
              </a:rPr>
              <a:t>學雜費</a:t>
            </a:r>
            <a:r>
              <a:rPr lang="zh-TW" altLang="en-US" sz="2600" b="0" dirty="0"/>
              <a:t>等相關費用。 </a:t>
            </a:r>
            <a:endParaRPr lang="en-US" altLang="zh-TW" sz="2600" b="0" dirty="0"/>
          </a:p>
          <a:p>
            <a:pPr marL="469152" indent="-4572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zh-TW" altLang="en-US" sz="2600" b="0" dirty="0"/>
              <a:t>自行購買足額之海外保險</a:t>
            </a:r>
            <a:r>
              <a:rPr lang="en-US" altLang="zh-TW" sz="2600" b="0" dirty="0"/>
              <a:t>(</a:t>
            </a:r>
            <a:r>
              <a:rPr lang="zh-TW" altLang="en-US" sz="2600" b="0" dirty="0"/>
              <a:t>保額不限，需含醫療、意外、海外急難救助等</a:t>
            </a:r>
            <a:r>
              <a:rPr lang="en-US" altLang="zh-TW" sz="2600" b="0" dirty="0"/>
              <a:t>)</a:t>
            </a:r>
            <a:r>
              <a:rPr lang="zh-TW" altLang="en-US" sz="2600" b="0" dirty="0"/>
              <a:t>。</a:t>
            </a:r>
            <a:endParaRPr lang="en-US" altLang="zh-TW" sz="2600" b="0" dirty="0"/>
          </a:p>
          <a:p>
            <a:pPr marL="469152" indent="-4572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zh-TW" altLang="en-US" sz="2600" b="0" dirty="0"/>
              <a:t>需自行辦理簽證、選課、成績單申請、學分抵免、機票、機場接送及保險等個人事宜。</a:t>
            </a:r>
          </a:p>
          <a:p>
            <a:pPr marL="469152" indent="-4572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zh-TW" altLang="en-US" sz="2600" b="0" dirty="0"/>
              <a:t>交換期間有重大事故須立即返台者，需向兩校報備並獲得書面或電子郵件核准，不得任意放棄或縮短交換期間。</a:t>
            </a:r>
            <a:endParaRPr lang="en-US" altLang="zh-TW" sz="2600" b="0" dirty="0"/>
          </a:p>
          <a:p>
            <a:pPr algn="ctr"/>
            <a:endParaRPr lang="zh-TW" altLang="en-US" sz="2600" b="0" dirty="0"/>
          </a:p>
          <a:p>
            <a:pPr algn="ctr"/>
            <a:endParaRPr lang="zh-TW" altLang="en-US" sz="2600" b="0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A340A0A-EDB8-4B5A-9F56-445AC861C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78A735-68DB-439A-8997-B9BD6EAF2AC2}" type="slidenum">
              <a:rPr lang="zh-TW" altLang="en-US" smtClean="0"/>
              <a:pPr>
                <a:defRPr/>
              </a:pPr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73332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95550" y="548680"/>
            <a:ext cx="7200900" cy="726976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5400" dirty="0">
                <a:solidFill>
                  <a:schemeClr val="accent1">
                    <a:lumMod val="75000"/>
                  </a:schemeClr>
                </a:solidFill>
              </a:rPr>
              <a:t>責任義務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1628800"/>
            <a:ext cx="10515600" cy="4248472"/>
          </a:xfrm>
        </p:spPr>
        <p:txBody>
          <a:bodyPr vert="horz">
            <a:noAutofit/>
          </a:bodyPr>
          <a:lstStyle/>
          <a:p>
            <a:pPr marL="514350" indent="-514350">
              <a:buFont typeface="Wingdings" panose="05000000000000000000" pitchFamily="2" charset="2"/>
              <a:buAutoNum type="circleNumWdWhitePlain"/>
            </a:pPr>
            <a:r>
              <a:rPr lang="zh-TW" altLang="en-US" sz="2400" b="0" dirty="0"/>
              <a:t>最晚出國二週前，完成「國際交換生出國手續單」，並繳交相關文件。</a:t>
            </a:r>
          </a:p>
          <a:p>
            <a:pPr marL="514350" indent="-514350">
              <a:buFont typeface="Wingdings" panose="05000000000000000000" pitchFamily="2" charset="2"/>
              <a:buAutoNum type="circleNumWdWhitePlain"/>
            </a:pPr>
            <a:r>
              <a:rPr lang="zh-TW" altLang="en-US" sz="2400" b="0" dirty="0"/>
              <a:t>交換學生於交換學校完成註冊手續後，即視同該校學生，應遵守該校一切規定，並不得做出有損兩校校譽情事，如有違反情況須同時接受兩校校規處置。 </a:t>
            </a:r>
            <a:endParaRPr lang="en-US" altLang="zh-TW" sz="2400" b="0" dirty="0"/>
          </a:p>
          <a:p>
            <a:pPr marL="514350" indent="-514350">
              <a:buFont typeface="Wingdings" panose="05000000000000000000" pitchFamily="2" charset="2"/>
              <a:buAutoNum type="circleNumWdWhitePlain"/>
            </a:pPr>
            <a:r>
              <a:rPr lang="zh-TW" altLang="en-US" sz="2400" b="0" dirty="0"/>
              <a:t>返國後一個月內需填寫「國際交換生返國手續單」，並繳交相關文件，</a:t>
            </a:r>
            <a:r>
              <a:rPr lang="zh-TW" altLang="en-US" sz="2400" b="0" u="sng" dirty="0"/>
              <a:t>春季返校者，最晚於</a:t>
            </a:r>
            <a:r>
              <a:rPr lang="en-US" altLang="zh-TW" sz="2400" b="0" u="sng" dirty="0"/>
              <a:t>3/31</a:t>
            </a:r>
            <a:r>
              <a:rPr lang="zh-TW" altLang="en-US" sz="2400" b="0" u="sng" dirty="0"/>
              <a:t>前；秋季返校者，最晚於</a:t>
            </a:r>
            <a:r>
              <a:rPr lang="en-US" altLang="zh-TW" sz="2400" b="0" u="sng" dirty="0"/>
              <a:t>10/31</a:t>
            </a:r>
            <a:r>
              <a:rPr lang="zh-TW" altLang="en-US" sz="2400" b="0" u="sng" dirty="0"/>
              <a:t>前完成返校手續。</a:t>
            </a:r>
            <a:endParaRPr lang="en-US" altLang="zh-TW" sz="2400" b="0" u="sng" dirty="0"/>
          </a:p>
          <a:p>
            <a:pPr marL="530352" lvl="1" indent="0">
              <a:buNone/>
            </a:pPr>
            <a:r>
              <a:rPr lang="zh-TW" altLang="en-US" b="0" i="0" dirty="0">
                <a:highlight>
                  <a:srgbClr val="FFFF00"/>
                </a:highlight>
              </a:rPr>
              <a:t>因各校學期時間不一，如因交換計劃未結束而東華下學期已開始，請在結束後盡快返國銜接課程，並自行提前向老師說明。</a:t>
            </a:r>
            <a:endParaRPr lang="en-US" altLang="zh-TW" b="0" i="0" dirty="0">
              <a:highlight>
                <a:srgbClr val="FFFF00"/>
              </a:highlight>
            </a:endParaRPr>
          </a:p>
          <a:p>
            <a:pPr marL="514350" indent="-514350">
              <a:buFont typeface="Wingdings" panose="05000000000000000000" pitchFamily="2" charset="2"/>
              <a:buAutoNum type="circleNumWdWhitePlain"/>
            </a:pPr>
            <a:r>
              <a:rPr lang="zh-TW" altLang="en-US" sz="2400" b="0" dirty="0"/>
              <a:t>辦理返校手續時應於線上系統繳交在交換學校研讀心得報告乙份</a:t>
            </a:r>
            <a:r>
              <a:rPr lang="en-US" altLang="zh-TW" sz="2400" b="0" dirty="0"/>
              <a:t>(</a:t>
            </a:r>
            <a:r>
              <a:rPr lang="zh-TW" altLang="en-US" sz="2400" b="0" dirty="0"/>
              <a:t>至少</a:t>
            </a:r>
            <a:r>
              <a:rPr lang="en-US" altLang="zh-TW" sz="2400" b="0" dirty="0"/>
              <a:t>1500</a:t>
            </a:r>
            <a:r>
              <a:rPr lang="zh-TW" altLang="en-US" sz="2400" b="0" dirty="0"/>
              <a:t>字</a:t>
            </a:r>
            <a:r>
              <a:rPr lang="en-US" altLang="zh-TW" sz="2400" b="0" dirty="0"/>
              <a:t>(</a:t>
            </a:r>
            <a:r>
              <a:rPr lang="zh-TW" altLang="en-US" sz="2400" b="0" dirty="0"/>
              <a:t>含至少</a:t>
            </a:r>
            <a:r>
              <a:rPr lang="en-US" altLang="zh-TW" sz="2400" b="0" dirty="0"/>
              <a:t>4</a:t>
            </a:r>
            <a:r>
              <a:rPr lang="zh-TW" altLang="en-US" sz="2400" b="0" dirty="0"/>
              <a:t>張照片</a:t>
            </a:r>
            <a:r>
              <a:rPr lang="en-US" altLang="zh-TW" sz="2400" b="0" dirty="0"/>
              <a:t>)</a:t>
            </a:r>
            <a:r>
              <a:rPr lang="zh-TW" altLang="en-US" sz="2400" b="0" dirty="0"/>
              <a:t>，內容並需包含交換任務企劃之執行狀況</a:t>
            </a:r>
            <a:r>
              <a:rPr lang="en-US" altLang="zh-TW" sz="2400" b="0" dirty="0"/>
              <a:t>)</a:t>
            </a:r>
          </a:p>
          <a:p>
            <a:pPr marL="514350" indent="-514350">
              <a:buFont typeface="Wingdings" panose="05000000000000000000" pitchFamily="2" charset="2"/>
              <a:buAutoNum type="circleNumWdWhitePlain"/>
            </a:pPr>
            <a:r>
              <a:rPr lang="zh-TW" altLang="en-US" sz="2400" b="0" dirty="0"/>
              <a:t>配合國際處辦理出國交換經驗分享會的分享講者。</a:t>
            </a:r>
            <a:endParaRPr lang="en-US" altLang="zh-TW" sz="2400" b="0" dirty="0"/>
          </a:p>
          <a:p>
            <a:pPr marL="514350" indent="-514350">
              <a:buFont typeface="Wingdings" panose="05000000000000000000" pitchFamily="2" charset="2"/>
              <a:buAutoNum type="circleNumWdWhitePlain"/>
            </a:pPr>
            <a:r>
              <a:rPr lang="zh-TW" altLang="en-US" sz="2400" b="0" dirty="0">
                <a:solidFill>
                  <a:srgbClr val="FF0000"/>
                </a:solidFill>
              </a:rPr>
              <a:t>每月</a:t>
            </a:r>
            <a:r>
              <a:rPr lang="zh-TW" altLang="en-US" sz="2400" dirty="0">
                <a:solidFill>
                  <a:srgbClr val="FF0000"/>
                </a:solidFill>
              </a:rPr>
              <a:t>每校小隊長</a:t>
            </a:r>
            <a:r>
              <a:rPr lang="zh-TW" altLang="en-US" sz="2400" b="0" dirty="0">
                <a:solidFill>
                  <a:srgbClr val="FF0000"/>
                </a:solidFill>
              </a:rPr>
              <a:t>填寫</a:t>
            </a:r>
            <a:r>
              <a:rPr lang="en-US" altLang="zh-TW" sz="2400" b="0" dirty="0">
                <a:solidFill>
                  <a:srgbClr val="FF0000"/>
                </a:solidFill>
              </a:rPr>
              <a:t>“</a:t>
            </a:r>
            <a:r>
              <a:rPr lang="zh-TW" altLang="en-US" sz="2400" b="0" dirty="0">
                <a:solidFill>
                  <a:srgbClr val="FF0000"/>
                </a:solidFill>
              </a:rPr>
              <a:t> </a:t>
            </a:r>
            <a:r>
              <a:rPr lang="en-US" altLang="zh-TW" sz="2400" b="0" dirty="0">
                <a:solidFill>
                  <a:srgbClr val="FF0000"/>
                </a:solidFill>
              </a:rPr>
              <a:t>NDHU </a:t>
            </a:r>
            <a:r>
              <a:rPr lang="zh-TW" altLang="en-US" sz="2400" b="0" dirty="0">
                <a:solidFill>
                  <a:srgbClr val="FF0000"/>
                </a:solidFill>
              </a:rPr>
              <a:t>交換學生每月平安回報</a:t>
            </a:r>
            <a:r>
              <a:rPr lang="en-US" altLang="zh-TW" sz="2400" b="0" dirty="0">
                <a:solidFill>
                  <a:srgbClr val="FF0000"/>
                </a:solidFill>
              </a:rPr>
              <a:t>”</a:t>
            </a:r>
          </a:p>
          <a:p>
            <a:endParaRPr lang="zh-TW" altLang="en-US" sz="2400" b="0" dirty="0"/>
          </a:p>
          <a:p>
            <a:endParaRPr lang="zh-TW" altLang="en-US" sz="2400" b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1B9C87F-A3B2-4E3B-893E-F81A1B895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78A735-68DB-439A-8997-B9BD6EAF2AC2}" type="slidenum">
              <a:rPr lang="zh-TW" altLang="en-US" smtClean="0"/>
              <a:pPr>
                <a:defRPr/>
              </a:pPr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04144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3F66CAD-4354-4426-9145-96C1C0AFC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78A735-68DB-439A-8997-B9BD6EAF2AC2}" type="slidenum">
              <a:rPr lang="zh-TW" altLang="en-US" smtClean="0"/>
              <a:pPr>
                <a:defRPr/>
              </a:pPr>
              <a:t>25</a:t>
            </a:fld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636A696-1431-4D5E-A609-CBBD94D643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752" y="1916832"/>
            <a:ext cx="3930885" cy="393088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8F93E9B0-9477-46C2-AD15-3BF0DFD9AA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886"/>
          <a:stretch/>
        </p:blipFill>
        <p:spPr>
          <a:xfrm>
            <a:off x="2848221" y="51867"/>
            <a:ext cx="5747511" cy="1916832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90CFD7EE-2450-4528-9C17-5A47DE559F7A}"/>
              </a:ext>
            </a:extLst>
          </p:cNvPr>
          <p:cNvSpPr txBox="1"/>
          <p:nvPr/>
        </p:nvSpPr>
        <p:spPr>
          <a:xfrm>
            <a:off x="3863752" y="5661248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NDHU</a:t>
            </a:r>
            <a:r>
              <a:rPr lang="zh-TW" altLang="en-US" sz="2800" dirty="0"/>
              <a:t> </a:t>
            </a:r>
            <a:r>
              <a:rPr lang="en-US" altLang="zh-TW" sz="2800" dirty="0"/>
              <a:t>2026</a:t>
            </a:r>
            <a:r>
              <a:rPr lang="zh-TW" altLang="en-US" sz="2800" dirty="0"/>
              <a:t> </a:t>
            </a:r>
            <a:r>
              <a:rPr lang="en-US" altLang="zh-TW" sz="2800" dirty="0"/>
              <a:t>Fall Exchange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8156291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3076CA1-E475-4739-A5EC-EFDFE3AF1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交換學校研讀心得報告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C84BC30-FD76-4FBE-A6EA-9C9A49D9D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78A735-68DB-439A-8997-B9BD6EAF2AC2}" type="slidenum">
              <a:rPr lang="zh-TW" altLang="en-US" smtClean="0"/>
              <a:pPr>
                <a:defRPr/>
              </a:pPr>
              <a:t>26</a:t>
            </a:fld>
            <a:endParaRPr lang="zh-TW" altLang="en-US"/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3A70902D-C17F-4310-8490-DD49B18B14CE}"/>
              </a:ext>
            </a:extLst>
          </p:cNvPr>
          <p:cNvSpPr/>
          <p:nvPr/>
        </p:nvSpPr>
        <p:spPr>
          <a:xfrm>
            <a:off x="1232164" y="833992"/>
            <a:ext cx="1980221" cy="9462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學海補助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D477B013-54DC-4D0B-9FB4-86ABE5A88E0A}"/>
              </a:ext>
            </a:extLst>
          </p:cNvPr>
          <p:cNvSpPr/>
          <p:nvPr/>
        </p:nvSpPr>
        <p:spPr>
          <a:xfrm>
            <a:off x="8688288" y="833992"/>
            <a:ext cx="1980221" cy="9462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校內補助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59657DF-1CA7-4BB4-A98F-BD22D530B3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8" t="1668" r="4016"/>
          <a:stretch/>
        </p:blipFill>
        <p:spPr>
          <a:xfrm>
            <a:off x="407367" y="1876668"/>
            <a:ext cx="3240361" cy="424447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92C93E1C-5E27-4688-AF75-82CC87040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6" y="1928227"/>
            <a:ext cx="6177847" cy="4101064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671D1463-933C-4062-BAEB-CF9D053EE497}"/>
              </a:ext>
            </a:extLst>
          </p:cNvPr>
          <p:cNvSpPr txBox="1"/>
          <p:nvPr/>
        </p:nvSpPr>
        <p:spPr>
          <a:xfrm>
            <a:off x="2351584" y="3325130"/>
            <a:ext cx="3402378" cy="134754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500"/>
              </a:lnSpc>
              <a:buFont typeface="+mj-lt"/>
              <a:buAutoNum type="arabicPeriod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心得需附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張照片以上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ts val="2500"/>
              </a:lnSpc>
              <a:buFont typeface="+mj-lt"/>
              <a:buAutoNum type="arabicPeriod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短片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分鐘以內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不強制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5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上傳至個人雲端或</a:t>
            </a:r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youtube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5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再貼連結至心得內。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0CCF6747-D54E-42DA-BD20-2CA3FC2BC806}"/>
              </a:ext>
            </a:extLst>
          </p:cNvPr>
          <p:cNvSpPr txBox="1"/>
          <p:nvPr/>
        </p:nvSpPr>
        <p:spPr>
          <a:xfrm>
            <a:off x="8645253" y="1836604"/>
            <a:ext cx="3402378" cy="38574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500"/>
              </a:lnSpc>
              <a:buFont typeface="+mj-lt"/>
              <a:buAutoNum type="arabicPeriod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心得需附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張照片以上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869149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467708" y="688740"/>
            <a:ext cx="5256584" cy="710952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5400" dirty="0">
                <a:solidFill>
                  <a:schemeClr val="accent1">
                    <a:lumMod val="75000"/>
                  </a:schemeClr>
                </a:solidFill>
              </a:rPr>
              <a:t>交換期間課程</a:t>
            </a:r>
          </a:p>
        </p:txBody>
      </p:sp>
      <p:sp>
        <p:nvSpPr>
          <p:cNvPr id="30721" name="內容版面配置區 1"/>
          <p:cNvSpPr>
            <a:spLocks noGrp="1"/>
          </p:cNvSpPr>
          <p:nvPr>
            <p:ph idx="1"/>
          </p:nvPr>
        </p:nvSpPr>
        <p:spPr>
          <a:xfrm>
            <a:off x="1163452" y="1772816"/>
            <a:ext cx="9865096" cy="3312368"/>
          </a:xfrm>
        </p:spPr>
        <p:txBody>
          <a:bodyPr>
            <a:noAutofit/>
          </a:bodyPr>
          <a:lstStyle/>
          <a:p>
            <a:pPr marL="540000" indent="-540000">
              <a:spcBef>
                <a:spcPts val="1200"/>
              </a:spcBef>
              <a:buFont typeface="Wingdings" panose="05000000000000000000" pitchFamily="2" charset="2"/>
              <a:buChar char="p"/>
            </a:pPr>
            <a:r>
              <a:rPr lang="zh-TW" altLang="en-US" sz="3600" b="0" dirty="0"/>
              <a:t>本校規定每學期修至少</a:t>
            </a:r>
            <a:r>
              <a:rPr lang="en-US" altLang="zh-TW" sz="3600" b="0" dirty="0"/>
              <a:t>2</a:t>
            </a:r>
            <a:r>
              <a:rPr lang="zh-TW" altLang="en-US" sz="3600" b="0" dirty="0"/>
              <a:t>門課程且成績及格，其中</a:t>
            </a:r>
            <a:r>
              <a:rPr lang="en-US" altLang="zh-TW" sz="3600" b="0" dirty="0"/>
              <a:t>1</a:t>
            </a:r>
            <a:r>
              <a:rPr lang="zh-TW" altLang="en-US" sz="3600" b="0" dirty="0"/>
              <a:t>門課程為專業課程。</a:t>
            </a:r>
            <a:endParaRPr lang="en-US" altLang="zh-TW" sz="3600" b="0" dirty="0"/>
          </a:p>
          <a:p>
            <a:pPr marL="540000" indent="-540000">
              <a:spcBef>
                <a:spcPts val="1200"/>
              </a:spcBef>
              <a:buFont typeface="Wingdings" panose="05000000000000000000" pitchFamily="2" charset="2"/>
              <a:buChar char="p"/>
            </a:pPr>
            <a:r>
              <a:rPr lang="zh-TW" altLang="en-US" sz="3600" b="0" dirty="0"/>
              <a:t>若交換學校有更嚴格修課規定，從嚴遵守。</a:t>
            </a:r>
            <a:endParaRPr lang="en-US" altLang="zh-TW" sz="3600" b="0" dirty="0"/>
          </a:p>
          <a:p>
            <a:pPr marL="540000" indent="-540000">
              <a:spcBef>
                <a:spcPts val="1200"/>
              </a:spcBef>
              <a:buFont typeface="Wingdings" panose="05000000000000000000" pitchFamily="2" charset="2"/>
              <a:buChar char="p"/>
            </a:pPr>
            <a:endParaRPr lang="en-US" altLang="zh-TW" sz="2800" b="0" dirty="0">
              <a:solidFill>
                <a:schemeClr val="tx1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384" y="3356992"/>
            <a:ext cx="3141116" cy="3141116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5F6AADF-972D-4BF5-BAD8-BEB8F08B9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27</a:t>
            </a:fld>
            <a:endParaRPr lang="zh-TW" alt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r="15989" b="35945"/>
          <a:stretch/>
        </p:blipFill>
        <p:spPr>
          <a:xfrm>
            <a:off x="6431360" y="3861048"/>
            <a:ext cx="5760640" cy="2376264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583628" y="800708"/>
            <a:ext cx="7024744" cy="792088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5400" dirty="0">
                <a:solidFill>
                  <a:schemeClr val="accent1">
                    <a:lumMod val="75000"/>
                  </a:schemeClr>
                </a:solidFill>
              </a:rPr>
              <a:t>返國日期</a:t>
            </a:r>
          </a:p>
        </p:txBody>
      </p:sp>
      <p:sp>
        <p:nvSpPr>
          <p:cNvPr id="26625" name="內容版面配置區 1"/>
          <p:cNvSpPr>
            <a:spLocks noGrp="1"/>
          </p:cNvSpPr>
          <p:nvPr>
            <p:ph idx="1"/>
          </p:nvPr>
        </p:nvSpPr>
        <p:spPr>
          <a:xfrm>
            <a:off x="874812" y="1916832"/>
            <a:ext cx="10442376" cy="3024336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zh-TW" altLang="en-US" sz="3200" b="0" u="sng" dirty="0"/>
              <a:t>交換學校學期結束日期為建議返國日期。</a:t>
            </a:r>
            <a:endParaRPr lang="en-US" altLang="zh-TW" sz="3200" b="0" u="sng" dirty="0"/>
          </a:p>
          <a:p>
            <a:pPr>
              <a:spcBef>
                <a:spcPts val="1200"/>
              </a:spcBef>
            </a:pPr>
            <a:r>
              <a:rPr lang="zh-TW" altLang="en-US" sz="3200" b="0" dirty="0"/>
              <a:t>如後續有私人行程者，須繳交家長同意書，方可延後返國，但仍在</a:t>
            </a:r>
            <a:r>
              <a:rPr lang="en-US" altLang="zh-TW" sz="3200" b="0" dirty="0"/>
              <a:t>3/31</a:t>
            </a:r>
            <a:r>
              <a:rPr lang="zh-TW" altLang="en-US" sz="3200" b="0" dirty="0"/>
              <a:t>或</a:t>
            </a:r>
            <a:r>
              <a:rPr lang="en-US" altLang="zh-TW" sz="3200" b="0" dirty="0"/>
              <a:t>10/31</a:t>
            </a:r>
            <a:r>
              <a:rPr lang="zh-TW" altLang="en-US" sz="3200" b="0" dirty="0"/>
              <a:t>前完成返國手續。</a:t>
            </a:r>
            <a:endParaRPr lang="en-US" altLang="zh-TW" sz="3200" b="0" dirty="0"/>
          </a:p>
          <a:p>
            <a:pPr>
              <a:spcBef>
                <a:spcPts val="1200"/>
              </a:spcBef>
            </a:pPr>
            <a:r>
              <a:rPr lang="zh-TW" altLang="en-US" sz="3200" b="0" dirty="0"/>
              <a:t>須提前返國者亦同，另須獲得交換學校同意，並完成姊妹校交換規定。</a:t>
            </a:r>
          </a:p>
          <a:p>
            <a:pPr marL="68580" indent="0">
              <a:spcBef>
                <a:spcPts val="1200"/>
              </a:spcBef>
              <a:buNone/>
            </a:pPr>
            <a:endParaRPr lang="en-US" altLang="zh-TW" sz="3200" b="0" dirty="0">
              <a:solidFill>
                <a:schemeClr val="tx1"/>
              </a:solidFill>
              <a:latin typeface="+mn-ea"/>
            </a:endParaRPr>
          </a:p>
          <a:p>
            <a:pPr marL="109537" indent="0">
              <a:lnSpc>
                <a:spcPct val="80000"/>
              </a:lnSpc>
              <a:spcBef>
                <a:spcPts val="1200"/>
              </a:spcBef>
              <a:buNone/>
            </a:pPr>
            <a:endParaRPr lang="zh-TW" altLang="en-US" sz="3200" b="0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95" b="90454" l="10000" r="94881">
                        <a14:foregroundMark x1="69167" y1="28056" x2="73810" y2="278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95436"/>
            <a:ext cx="2534950" cy="2592288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2505136-39AC-455E-8FDB-6E32A8C0B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28</a:t>
            </a:fld>
            <a:endParaRPr lang="zh-TW" alt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返國後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918" b="100000" l="10000" r="96000">
                        <a14:foregroundMark x1="70222" y1="49760" x2="70222" y2="49760"/>
                        <a14:foregroundMark x1="70889" y1="44604" x2="70889" y2="44604"/>
                        <a14:foregroundMark x1="60000" y1="50240" x2="60000" y2="50240"/>
                        <a14:foregroundMark x1="57556" y1="55276" x2="57556" y2="55276"/>
                        <a14:foregroundMark x1="58333" y1="60911" x2="58333" y2="60911"/>
                        <a14:foregroundMark x1="62444" y1="65108" x2="62444" y2="65108"/>
                        <a14:foregroundMark x1="67000" y1="64748" x2="67000" y2="64748"/>
                        <a14:foregroundMark x1="70556" y1="60552" x2="70556" y2="60552"/>
                        <a14:foregroundMark x1="73333" y1="54916" x2="73333" y2="54916"/>
                        <a14:foregroundMark x1="75556" y1="52158" x2="75556" y2="52158"/>
                        <a14:foregroundMark x1="78667" y1="57794" x2="78667" y2="57794"/>
                        <a14:foregroundMark x1="80444" y1="61871" x2="80444" y2="61871"/>
                        <a14:foregroundMark x1="82111" y1="67626" x2="82111" y2="67626"/>
                        <a14:foregroundMark x1="82333" y1="72422" x2="82000" y2="72662"/>
                        <a14:foregroundMark x1="80000" y1="78537" x2="80000" y2="78537"/>
                        <a14:foregroundMark x1="75111" y1="83453" x2="75111" y2="83453"/>
                        <a14:foregroundMark x1="70556" y1="85851" x2="70000" y2="85971"/>
                        <a14:foregroundMark x1="66556" y1="87770" x2="66111" y2="87770"/>
                        <a14:foregroundMark x1="60333" y1="89448" x2="60333" y2="89448"/>
                        <a14:foregroundMark x1="53556" y1="90767" x2="53556" y2="90767"/>
                        <a14:foregroundMark x1="49000" y1="90887" x2="49000" y2="90887"/>
                        <a14:foregroundMark x1="44667" y1="91487" x2="44667" y2="91487"/>
                        <a14:foregroundMark x1="37000" y1="92326" x2="37000" y2="92326"/>
                        <a14:foregroundMark x1="33333" y1="93525" x2="33333" y2="93525"/>
                        <a14:foregroundMark x1="26556" y1="94724" x2="26556" y2="94724"/>
                        <a14:foregroundMark x1="23111" y1="96403" x2="23111" y2="96403"/>
                        <a14:foregroundMark x1="17667" y1="99281" x2="17667" y2="992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03512" y="2636912"/>
            <a:ext cx="3867586" cy="3583963"/>
          </a:xfrm>
          <a:prstGeom prst="rect">
            <a:avLst/>
          </a:prstGeom>
        </p:spPr>
      </p:pic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E57FF978-635A-465A-A850-0F7633373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3131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12594" y="2723194"/>
            <a:ext cx="7200900" cy="798984"/>
          </a:xfrm>
        </p:spPr>
        <p:txBody>
          <a:bodyPr>
            <a:noAutofit/>
          </a:bodyPr>
          <a:lstStyle/>
          <a:p>
            <a:r>
              <a:rPr lang="en-US" altLang="zh-TW" sz="5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OUTLINE</a:t>
            </a:r>
            <a:endParaRPr lang="zh-TW" altLang="en-US" sz="54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899756" y="742950"/>
            <a:ext cx="4392488" cy="4790206"/>
          </a:xfrm>
        </p:spPr>
        <p:txBody>
          <a:bodyPr vert="horz">
            <a:noAutofit/>
          </a:bodyPr>
          <a:lstStyle/>
          <a:p>
            <a:pPr marL="313200" indent="-45720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n"/>
            </a:pPr>
            <a:r>
              <a:rPr lang="zh-TW" altLang="en-US" sz="3200" dirty="0"/>
              <a:t>錄取通知</a:t>
            </a:r>
            <a:endParaRPr lang="en-US" altLang="zh-TW" sz="3200" dirty="0"/>
          </a:p>
          <a:p>
            <a:pPr marL="313200" indent="-45720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n"/>
            </a:pPr>
            <a:r>
              <a:rPr lang="zh-TW" altLang="en-US" sz="3200" dirty="0"/>
              <a:t>出國手續</a:t>
            </a:r>
            <a:endParaRPr lang="en-US" altLang="zh-TW" sz="3200" dirty="0"/>
          </a:p>
          <a:p>
            <a:pPr marL="313200" indent="-45720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n"/>
            </a:pPr>
            <a:r>
              <a:rPr lang="zh-TW" altLang="en-US" sz="3200" dirty="0"/>
              <a:t>役男出國申請</a:t>
            </a:r>
            <a:endParaRPr lang="en-US" altLang="zh-TW" sz="3200" dirty="0"/>
          </a:p>
          <a:p>
            <a:pPr marL="313200" indent="-45720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n"/>
            </a:pPr>
            <a:r>
              <a:rPr lang="zh-TW" altLang="en-US" sz="3200" dirty="0"/>
              <a:t>東華宿舍</a:t>
            </a:r>
            <a:r>
              <a:rPr lang="en-US" altLang="zh-TW" sz="3200" dirty="0"/>
              <a:t>&amp;</a:t>
            </a:r>
            <a:r>
              <a:rPr lang="zh-TW" altLang="en-US" sz="3200" dirty="0"/>
              <a:t>課程</a:t>
            </a:r>
            <a:endParaRPr lang="en-US" altLang="zh-TW" sz="3200" dirty="0"/>
          </a:p>
          <a:p>
            <a:pPr marL="313200" indent="-45720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n"/>
            </a:pPr>
            <a:r>
              <a:rPr lang="zh-TW" altLang="en-US" sz="3200" dirty="0"/>
              <a:t>保險</a:t>
            </a:r>
            <a:endParaRPr lang="en-US" altLang="zh-TW" sz="3200" dirty="0"/>
          </a:p>
          <a:p>
            <a:pPr marL="313200" indent="-45720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n"/>
            </a:pPr>
            <a:r>
              <a:rPr lang="zh-TW" altLang="en-US" sz="3200" dirty="0"/>
              <a:t>交換須知</a:t>
            </a:r>
            <a:r>
              <a:rPr lang="en-US" altLang="zh-TW" sz="3200" dirty="0"/>
              <a:t>&amp;</a:t>
            </a:r>
            <a:r>
              <a:rPr lang="zh-TW" altLang="en-US" sz="3200" dirty="0"/>
              <a:t>責任義務</a:t>
            </a:r>
            <a:endParaRPr lang="en-US" altLang="zh-TW" sz="3200" dirty="0"/>
          </a:p>
          <a:p>
            <a:pPr marL="313200" indent="-45720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n"/>
            </a:pPr>
            <a:r>
              <a:rPr lang="zh-TW" altLang="en-US" sz="3200" dirty="0"/>
              <a:t>返校手續</a:t>
            </a:r>
            <a:endParaRPr lang="en-US" altLang="zh-TW" sz="3200" dirty="0"/>
          </a:p>
          <a:p>
            <a:pPr marL="313200" indent="-45720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n"/>
            </a:pPr>
            <a:r>
              <a:rPr lang="zh-TW" altLang="en-US" sz="3200" dirty="0"/>
              <a:t>補助款核銷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86585" y1="27344" x2="86585" y2="2734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44187" y="3122686"/>
            <a:ext cx="1988013" cy="310324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87" b="38585" l="4167" r="26071">
                        <a14:foregroundMark x1="20000" y1="6509" x2="20000" y2="6509"/>
                        <a14:foregroundMark x1="16667" y1="14528" x2="16667" y2="14528"/>
                        <a14:foregroundMark x1="18929" y1="22264" x2="18929" y2="22264"/>
                        <a14:foregroundMark x1="21905" y1="29717" x2="21905" y2="29717"/>
                        <a14:backgroundMark x1="44762" y1="18396" x2="44762" y2="18396"/>
                        <a14:backgroundMark x1="32381" y1="14528" x2="32381" y2="16321"/>
                        <a14:backgroundMark x1="32738" y1="16887" x2="32738" y2="16887"/>
                        <a14:backgroundMark x1="33214" y1="17170" x2="33214" y2="17170"/>
                        <a14:backgroundMark x1="36190" y1="18962" x2="36190" y2="18962"/>
                        <a14:backgroundMark x1="40714" y1="21038" x2="40714" y2="21038"/>
                        <a14:backgroundMark x1="44405" y1="21321" x2="44405" y2="21321"/>
                        <a14:backgroundMark x1="48214" y1="24057" x2="48214" y2="24057"/>
                        <a14:backgroundMark x1="44762" y1="28208" x2="53095" y2="38019"/>
                      </a14:backgroundRemoval>
                    </a14:imgEffect>
                  </a14:imgLayer>
                </a14:imgProps>
              </a:ext>
            </a:extLst>
          </a:blip>
          <a:srcRect r="66144" b="60292"/>
          <a:stretch/>
        </p:blipFill>
        <p:spPr>
          <a:xfrm rot="2342105">
            <a:off x="9019850" y="2135085"/>
            <a:ext cx="1355321" cy="2005936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3030F4C-14B3-4778-A2FF-9BE73E214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78A735-68DB-439A-8997-B9BD6EAF2AC2}" type="slidenum">
              <a:rPr lang="zh-TW" altLang="en-US" smtClean="0"/>
              <a:pPr>
                <a:defRPr/>
              </a:pPr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53951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95400" y="1561147"/>
            <a:ext cx="4655827" cy="3924436"/>
          </a:xfrm>
        </p:spPr>
        <p:txBody>
          <a:bodyPr>
            <a:noAutofit/>
          </a:bodyPr>
          <a:lstStyle/>
          <a:p>
            <a:pPr marL="0" indent="468000">
              <a:lnSpc>
                <a:spcPct val="100000"/>
              </a:lnSpc>
              <a:spcBef>
                <a:spcPts val="1800"/>
              </a:spcBef>
            </a:pPr>
            <a:r>
              <a:rPr lang="zh-TW" altLang="en-US" sz="3200" b="0" dirty="0"/>
              <a:t>返國一個月內辦理，最晚於</a:t>
            </a:r>
            <a:r>
              <a:rPr lang="en-US" altLang="zh-TW" sz="3200" b="0" dirty="0"/>
              <a:t>3/31</a:t>
            </a:r>
            <a:r>
              <a:rPr lang="zh-TW" altLang="en-US" sz="3200" b="0" dirty="0"/>
              <a:t>或</a:t>
            </a:r>
            <a:r>
              <a:rPr lang="en-US" altLang="zh-TW" sz="3200" b="0" dirty="0"/>
              <a:t>10/31</a:t>
            </a:r>
            <a:r>
              <a:rPr lang="zh-TW" altLang="en-US" sz="3200" b="0" dirty="0"/>
              <a:t>前完成返校手續。</a:t>
            </a:r>
            <a:endParaRPr lang="en-US" altLang="zh-TW" sz="3200" b="0" dirty="0"/>
          </a:p>
          <a:p>
            <a:pPr marL="0" indent="468000">
              <a:lnSpc>
                <a:spcPct val="100000"/>
              </a:lnSpc>
              <a:spcBef>
                <a:spcPts val="1800"/>
              </a:spcBef>
            </a:pPr>
            <a:r>
              <a:rPr lang="zh-TW" altLang="en-US" sz="3200" b="0" dirty="0"/>
              <a:t>系所</a:t>
            </a:r>
            <a:r>
              <a:rPr lang="en-US" altLang="zh-TW" sz="3200" b="0" dirty="0"/>
              <a:t>/</a:t>
            </a:r>
            <a:r>
              <a:rPr lang="zh-TW" altLang="en-US" sz="3200" b="0" dirty="0"/>
              <a:t>通識中心</a:t>
            </a:r>
            <a:r>
              <a:rPr lang="en-US" altLang="zh-TW" sz="3200" b="0" dirty="0"/>
              <a:t>/</a:t>
            </a:r>
            <a:r>
              <a:rPr lang="zh-TW" altLang="en-US" sz="3200" b="0" dirty="0"/>
              <a:t>教務處                </a:t>
            </a:r>
            <a:endParaRPr lang="en-US" altLang="zh-TW" sz="3200" b="0" dirty="0"/>
          </a:p>
          <a:p>
            <a:pPr marL="0" indent="468000">
              <a:lnSpc>
                <a:spcPct val="100000"/>
              </a:lnSpc>
              <a:spcBef>
                <a:spcPts val="1800"/>
              </a:spcBef>
            </a:pPr>
            <a:endParaRPr lang="en-US" altLang="zh-TW" sz="3200" b="0" dirty="0"/>
          </a:p>
          <a:p>
            <a:pPr marL="0" indent="0">
              <a:lnSpc>
                <a:spcPct val="100000"/>
              </a:lnSpc>
              <a:spcBef>
                <a:spcPts val="1800"/>
              </a:spcBef>
              <a:buNone/>
            </a:pPr>
            <a:r>
              <a:rPr lang="en-US" altLang="zh-TW" sz="3200" b="0" dirty="0"/>
              <a:t>              </a:t>
            </a:r>
            <a:r>
              <a:rPr lang="zh-TW" altLang="en-US" sz="3200" b="0" dirty="0"/>
              <a:t>國際處</a:t>
            </a:r>
            <a:endParaRPr lang="en-US" altLang="zh-TW" sz="3200" b="0" dirty="0">
              <a:solidFill>
                <a:srgbClr val="FF0000"/>
              </a:solidFill>
            </a:endParaRPr>
          </a:p>
          <a:p>
            <a:pPr marL="0" indent="468000">
              <a:lnSpc>
                <a:spcPct val="100000"/>
              </a:lnSpc>
              <a:spcBef>
                <a:spcPts val="1800"/>
              </a:spcBef>
            </a:pPr>
            <a:endParaRPr lang="en-US" altLang="zh-TW" sz="3200" b="0" dirty="0">
              <a:solidFill>
                <a:srgbClr val="FF0000"/>
              </a:solidFill>
            </a:endParaRPr>
          </a:p>
          <a:p>
            <a:pPr marL="0" lvl="1" indent="468000">
              <a:lnSpc>
                <a:spcPct val="100000"/>
              </a:lnSpc>
              <a:spcBef>
                <a:spcPts val="1800"/>
              </a:spcBef>
              <a:buNone/>
            </a:pPr>
            <a:endParaRPr lang="en-US" altLang="zh-TW" sz="3200" b="0" dirty="0">
              <a:solidFill>
                <a:srgbClr val="FF0000"/>
              </a:solidFill>
            </a:endParaRPr>
          </a:p>
          <a:p>
            <a:pPr marL="0" lvl="1" indent="468000">
              <a:lnSpc>
                <a:spcPct val="100000"/>
              </a:lnSpc>
              <a:spcBef>
                <a:spcPts val="1800"/>
              </a:spcBef>
            </a:pPr>
            <a:endParaRPr lang="zh-TW" altLang="en-US" sz="3200" b="0" dirty="0">
              <a:solidFill>
                <a:srgbClr val="FF0000"/>
              </a:solidFill>
            </a:endParaRPr>
          </a:p>
        </p:txBody>
      </p:sp>
      <p:sp>
        <p:nvSpPr>
          <p:cNvPr id="4" name="向右箭號 3"/>
          <p:cNvSpPr/>
          <p:nvPr/>
        </p:nvSpPr>
        <p:spPr>
          <a:xfrm rot="5400000">
            <a:off x="2453731" y="4022786"/>
            <a:ext cx="808108" cy="484632"/>
          </a:xfrm>
          <a:prstGeom prst="rightArrow">
            <a:avLst/>
          </a:prstGeom>
          <a:solidFill>
            <a:srgbClr val="6DA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7" name="標題 2"/>
          <p:cNvSpPr txBox="1">
            <a:spLocks/>
          </p:cNvSpPr>
          <p:nvPr/>
        </p:nvSpPr>
        <p:spPr>
          <a:xfrm>
            <a:off x="2603612" y="393328"/>
            <a:ext cx="6984776" cy="689898"/>
          </a:xfrm>
          <a:prstGeom prst="rect">
            <a:avLst/>
          </a:pr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54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返國手續單</a:t>
            </a:r>
            <a:br>
              <a:rPr lang="en-US" altLang="zh-TW" sz="5400" dirty="0"/>
            </a:br>
            <a:endParaRPr lang="zh-TW" altLang="en-US" sz="5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D602182F-33D5-44A2-9591-33F17EFE2B20}"/>
              </a:ext>
            </a:extLst>
          </p:cNvPr>
          <p:cNvSpPr txBox="1"/>
          <p:nvPr/>
        </p:nvSpPr>
        <p:spPr>
          <a:xfrm>
            <a:off x="9387225" y="399723"/>
            <a:ext cx="1440160" cy="338554"/>
          </a:xfrm>
          <a:prstGeom prst="rect">
            <a:avLst/>
          </a:prstGeom>
          <a:solidFill>
            <a:srgbClr val="986C4F"/>
          </a:solidFill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srgbClr val="FFE3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請勿直接搜尋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B18A88AC-7D8B-4EB1-8897-0666E1949F84}"/>
              </a:ext>
            </a:extLst>
          </p:cNvPr>
          <p:cNvSpPr txBox="1"/>
          <p:nvPr/>
        </p:nvSpPr>
        <p:spPr>
          <a:xfrm>
            <a:off x="1219857" y="5320534"/>
            <a:ext cx="3275856" cy="584775"/>
          </a:xfrm>
          <a:prstGeom prst="rect">
            <a:avLst/>
          </a:prstGeom>
          <a:solidFill>
            <a:srgbClr val="986C4F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srgbClr val="FFE3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</a:t>
            </a:r>
            <a:r>
              <a:rPr lang="en-US" altLang="zh-TW" sz="1600" dirty="0">
                <a:solidFill>
                  <a:srgbClr val="FFE3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2/15</a:t>
            </a:r>
            <a:r>
              <a:rPr lang="zh-TW" altLang="en-US" sz="1600" dirty="0">
                <a:solidFill>
                  <a:srgbClr val="FFE3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返台，最遲於</a:t>
            </a:r>
            <a:r>
              <a:rPr lang="en-US" altLang="zh-TW" sz="1600" dirty="0">
                <a:solidFill>
                  <a:srgbClr val="FFE3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3/15</a:t>
            </a:r>
            <a:r>
              <a:rPr lang="zh-TW" altLang="en-US" sz="1600" dirty="0">
                <a:solidFill>
                  <a:srgbClr val="FFE3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en-US" altLang="zh-TW" sz="1600" dirty="0">
              <a:solidFill>
                <a:srgbClr val="FFE3BD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>
                <a:solidFill>
                  <a:srgbClr val="FFE3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</a:t>
            </a:r>
            <a:r>
              <a:rPr lang="en-US" altLang="zh-TW" sz="1600" dirty="0">
                <a:solidFill>
                  <a:srgbClr val="FFE3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3/20</a:t>
            </a:r>
            <a:r>
              <a:rPr lang="zh-TW" altLang="en-US" sz="1600" dirty="0">
                <a:solidFill>
                  <a:srgbClr val="FFE3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返台，最遲於</a:t>
            </a:r>
            <a:r>
              <a:rPr lang="en-US" altLang="zh-TW" sz="1600" dirty="0">
                <a:solidFill>
                  <a:srgbClr val="FFE3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3/31</a:t>
            </a:r>
            <a:r>
              <a:rPr lang="zh-TW" altLang="en-US" sz="1600" dirty="0">
                <a:solidFill>
                  <a:srgbClr val="FFE3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en-US" altLang="zh-TW" sz="1600" dirty="0">
              <a:solidFill>
                <a:srgbClr val="FFE3BD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6378D7D1-77B4-4B71-93C7-84875917F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30</a:t>
            </a:fld>
            <a:endParaRPr lang="zh-TW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783C807-F0D1-4BD2-846D-A840B6D9C2A4}"/>
              </a:ext>
            </a:extLst>
          </p:cNvPr>
          <p:cNvSpPr/>
          <p:nvPr/>
        </p:nvSpPr>
        <p:spPr>
          <a:xfrm>
            <a:off x="8860810" y="738277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rgbClr val="2F5597"/>
                </a:solidFill>
                <a:latin typeface="Arial" charset="0"/>
                <a:ea typeface="微軟正黑體"/>
              </a:rPr>
              <a:t>範本於國際處網站下載</a:t>
            </a:r>
            <a:endParaRPr lang="zh-TW" altLang="en-US" dirty="0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B95F768-1CA9-4906-96A3-8C12CE552BA3}"/>
              </a:ext>
            </a:extLst>
          </p:cNvPr>
          <p:cNvSpPr txBox="1"/>
          <p:nvPr/>
        </p:nvSpPr>
        <p:spPr>
          <a:xfrm>
            <a:off x="5442248" y="1121812"/>
            <a:ext cx="6336704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dirty="0"/>
              <a:t>以下文件一起上傳至系統，不須繳交紙本。</a:t>
            </a:r>
          </a:p>
          <a:p>
            <a:r>
              <a:rPr lang="en-US" altLang="zh-TW" sz="1400" dirty="0"/>
              <a:t>1.</a:t>
            </a:r>
            <a:r>
              <a:rPr lang="zh-TW" altLang="en-US" sz="1400" dirty="0"/>
              <a:t>本返校手續單掃描</a:t>
            </a:r>
            <a:r>
              <a:rPr lang="en-US" altLang="zh-TW" sz="1400" dirty="0"/>
              <a:t>/</a:t>
            </a:r>
            <a:r>
              <a:rPr lang="zh-TW" altLang="en-US" sz="1400" dirty="0"/>
              <a:t>清楚拍照檔</a:t>
            </a:r>
          </a:p>
          <a:p>
            <a:r>
              <a:rPr lang="en-US" altLang="zh-TW" sz="1400" dirty="0"/>
              <a:t>2.</a:t>
            </a:r>
            <a:r>
              <a:rPr lang="zh-TW" altLang="en-US" sz="1400" dirty="0"/>
              <a:t>電子機票</a:t>
            </a:r>
          </a:p>
          <a:p>
            <a:r>
              <a:rPr lang="en-US" altLang="zh-TW" sz="1400" dirty="0"/>
              <a:t>3.</a:t>
            </a:r>
            <a:r>
              <a:rPr lang="zh-TW" altLang="en-US" sz="1400" dirty="0"/>
              <a:t>交換學校成績單（成績單直接寄回國際處者，不須繳交，國際處收到成績單後另行通知）</a:t>
            </a:r>
          </a:p>
          <a:p>
            <a:r>
              <a:rPr lang="en-US" altLang="zh-TW" sz="1400" dirty="0"/>
              <a:t>4.</a:t>
            </a:r>
            <a:r>
              <a:rPr lang="zh-TW" altLang="en-US" sz="1400" dirty="0"/>
              <a:t>交換心得</a:t>
            </a:r>
            <a:r>
              <a:rPr lang="en-US" altLang="zh-TW" sz="1400" dirty="0"/>
              <a:t>1500~2000</a:t>
            </a:r>
            <a:r>
              <a:rPr lang="zh-TW" altLang="en-US" sz="1400" dirty="0"/>
              <a:t>字</a:t>
            </a:r>
            <a:r>
              <a:rPr lang="en-US" altLang="zh-TW" sz="1400" dirty="0"/>
              <a:t>(PDF/WORD)</a:t>
            </a:r>
          </a:p>
          <a:p>
            <a:r>
              <a:rPr lang="en-US" altLang="zh-TW" sz="1400" dirty="0"/>
              <a:t>5.</a:t>
            </a:r>
            <a:r>
              <a:rPr lang="zh-TW" altLang="en-US" sz="1400" dirty="0"/>
              <a:t>交換心得簡報至少</a:t>
            </a:r>
            <a:r>
              <a:rPr lang="en-US" altLang="zh-TW" sz="1400" dirty="0"/>
              <a:t>5</a:t>
            </a:r>
            <a:r>
              <a:rPr lang="zh-TW" altLang="en-US" sz="1400" dirty="0"/>
              <a:t>頁</a:t>
            </a:r>
            <a:r>
              <a:rPr lang="en-US" altLang="zh-TW" sz="1400" dirty="0"/>
              <a:t>(PDF/PPT) or</a:t>
            </a:r>
            <a:r>
              <a:rPr lang="zh-TW" altLang="en-US" sz="1400" dirty="0"/>
              <a:t>交換紀錄影片</a:t>
            </a:r>
            <a:r>
              <a:rPr lang="en-US" altLang="zh-TW" sz="1400" dirty="0"/>
              <a:t>3-5</a:t>
            </a:r>
            <a:r>
              <a:rPr lang="zh-TW" altLang="en-US" sz="1400" dirty="0"/>
              <a:t>分鐘</a:t>
            </a:r>
            <a:r>
              <a:rPr lang="en-US" altLang="zh-TW" sz="1400" dirty="0"/>
              <a:t>(MP4/MOV)</a:t>
            </a:r>
          </a:p>
          <a:p>
            <a:r>
              <a:rPr lang="en-US" altLang="zh-TW" sz="1400" dirty="0"/>
              <a:t>6.</a:t>
            </a:r>
            <a:r>
              <a:rPr lang="zh-TW" altLang="en-US" sz="1400" dirty="0"/>
              <a:t>填寫線上問卷</a:t>
            </a:r>
          </a:p>
          <a:p>
            <a:endParaRPr lang="zh-TW" altLang="en-US" sz="1400" dirty="0"/>
          </a:p>
          <a:p>
            <a:r>
              <a:rPr lang="zh-TW" altLang="en-US" sz="1400" b="1" dirty="0"/>
              <a:t>獲得補助者須另外繳交以下文件正本至國際處</a:t>
            </a:r>
          </a:p>
          <a:p>
            <a:r>
              <a:rPr lang="en-US" altLang="zh-TW" sz="1400" dirty="0"/>
              <a:t>1.</a:t>
            </a:r>
            <a:r>
              <a:rPr lang="zh-TW" altLang="en-US" sz="1400" b="1" dirty="0">
                <a:solidFill>
                  <a:srgbClr val="FF0000"/>
                </a:solidFill>
              </a:rPr>
              <a:t>登機證存根</a:t>
            </a:r>
            <a:r>
              <a:rPr lang="en-US" altLang="zh-TW" sz="1400" dirty="0"/>
              <a:t>(</a:t>
            </a:r>
            <a:r>
              <a:rPr lang="zh-TW" altLang="en-US" sz="1400" dirty="0"/>
              <a:t>如遺失請申請航空公司搭機證明</a:t>
            </a:r>
            <a:r>
              <a:rPr lang="en-US" altLang="zh-TW" sz="1400" dirty="0"/>
              <a:t>/</a:t>
            </a:r>
            <a:r>
              <a:rPr lang="zh-TW" altLang="en-US" sz="1400" dirty="0"/>
              <a:t>護照出入境紀錄</a:t>
            </a:r>
            <a:r>
              <a:rPr lang="en-US" altLang="zh-TW" sz="1400" dirty="0"/>
              <a:t>/</a:t>
            </a:r>
            <a:r>
              <a:rPr lang="zh-TW" altLang="en-US" sz="1400" dirty="0"/>
              <a:t>移民署出入境證明</a:t>
            </a:r>
            <a:r>
              <a:rPr lang="en-US" altLang="zh-TW" sz="1400" dirty="0"/>
              <a:t>)</a:t>
            </a:r>
          </a:p>
          <a:p>
            <a:r>
              <a:rPr lang="en-US" altLang="zh-TW" sz="1400" dirty="0"/>
              <a:t>2.</a:t>
            </a:r>
            <a:r>
              <a:rPr lang="zh-TW" altLang="en-US" sz="1400" b="1" dirty="0">
                <a:solidFill>
                  <a:srgbClr val="FF0000"/>
                </a:solidFill>
              </a:rPr>
              <a:t>機票旅行業代收轉付收據正本</a:t>
            </a:r>
            <a:r>
              <a:rPr lang="zh-TW" altLang="en-US" sz="1400" dirty="0"/>
              <a:t>（抬頭開國立東華大學，統編</a:t>
            </a:r>
            <a:r>
              <a:rPr lang="en-US" altLang="zh-TW" sz="1400" dirty="0"/>
              <a:t>08153719</a:t>
            </a:r>
            <a:r>
              <a:rPr lang="zh-TW" altLang="en-US" sz="1400" dirty="0"/>
              <a:t>，要有明確的經濟艙機票款價錢），若是自行購票者請附有明確票價金額之購票證明及信用卡刷卡紀錄。自行列印之機票收據或行程單請於每一頁空白處簽名。</a:t>
            </a:r>
          </a:p>
          <a:p>
            <a:r>
              <a:rPr lang="en-US" altLang="zh-TW" sz="1400" dirty="0"/>
              <a:t>3.</a:t>
            </a:r>
            <a:r>
              <a:rPr lang="zh-TW" altLang="en-US" sz="1400" b="1" dirty="0">
                <a:solidFill>
                  <a:srgbClr val="FF0000"/>
                </a:solidFill>
              </a:rPr>
              <a:t>來回電子機票</a:t>
            </a:r>
            <a:r>
              <a:rPr lang="en-US" altLang="zh-TW" sz="1400" dirty="0"/>
              <a:t>(</a:t>
            </a:r>
            <a:r>
              <a:rPr lang="zh-TW" altLang="en-US" sz="1400" dirty="0"/>
              <a:t>含班機資訊</a:t>
            </a:r>
            <a:r>
              <a:rPr lang="en-US" altLang="zh-TW" sz="1400" dirty="0"/>
              <a:t>)</a:t>
            </a:r>
          </a:p>
          <a:p>
            <a:r>
              <a:rPr lang="en-US" altLang="zh-TW" sz="1400" dirty="0"/>
              <a:t>4.</a:t>
            </a:r>
            <a:r>
              <a:rPr lang="zh-TW" altLang="en-US" sz="1400" b="1" dirty="0">
                <a:solidFill>
                  <a:srgbClr val="FF0000"/>
                </a:solidFill>
              </a:rPr>
              <a:t>收據單</a:t>
            </a:r>
            <a:r>
              <a:rPr lang="zh-TW" altLang="en-US" sz="1400" dirty="0"/>
              <a:t>（只填紅色框內部分）</a:t>
            </a:r>
          </a:p>
          <a:p>
            <a:r>
              <a:rPr lang="en-US" altLang="zh-TW" sz="1400" dirty="0"/>
              <a:t>5.</a:t>
            </a:r>
            <a:r>
              <a:rPr lang="zh-TW" altLang="en-US" sz="1400" b="1" dirty="0">
                <a:solidFill>
                  <a:srgbClr val="FF0000"/>
                </a:solidFill>
              </a:rPr>
              <a:t>銀行或郵局存摺影本</a:t>
            </a:r>
            <a:r>
              <a:rPr lang="zh-TW" altLang="en-US" sz="1400" dirty="0"/>
              <a:t>（戶名為本人，補助款匯入帳戶，如非提供台企銀或郵局之帳戶將扣除</a:t>
            </a:r>
            <a:r>
              <a:rPr lang="en-US" altLang="zh-TW" sz="1400" dirty="0"/>
              <a:t>30</a:t>
            </a:r>
            <a:r>
              <a:rPr lang="zh-TW" altLang="en-US" sz="1400" dirty="0"/>
              <a:t>元手續費）</a:t>
            </a:r>
          </a:p>
          <a:p>
            <a:r>
              <a:rPr lang="en-US" altLang="zh-TW" sz="1400" dirty="0"/>
              <a:t>6.</a:t>
            </a:r>
            <a:r>
              <a:rPr lang="zh-TW" altLang="en-US" sz="1400" b="1" dirty="0">
                <a:solidFill>
                  <a:srgbClr val="FF0000"/>
                </a:solidFill>
              </a:rPr>
              <a:t>外國籍航空公司班機申請書</a:t>
            </a:r>
            <a:r>
              <a:rPr lang="zh-TW" altLang="en-US" sz="1400" dirty="0"/>
              <a:t>（全程為本國籍航班例如長榮、華航或星宇者免填，於姓名欄位簽名即可）</a:t>
            </a:r>
          </a:p>
          <a:p>
            <a:r>
              <a:rPr lang="en-US" altLang="zh-TW" sz="1400" dirty="0"/>
              <a:t>7.</a:t>
            </a:r>
            <a:r>
              <a:rPr lang="zh-TW" altLang="en-US" sz="1400" b="1" dirty="0">
                <a:solidFill>
                  <a:srgbClr val="FF0000"/>
                </a:solidFill>
              </a:rPr>
              <a:t>劃帳清冊</a:t>
            </a:r>
            <a:r>
              <a:rPr lang="zh-TW" altLang="en-US" sz="1400" dirty="0"/>
              <a:t>（郵局</a:t>
            </a:r>
            <a:r>
              <a:rPr lang="en-US" altLang="zh-TW" sz="1400" dirty="0"/>
              <a:t>/</a:t>
            </a:r>
            <a:r>
              <a:rPr lang="zh-TW" altLang="en-US" sz="1400" dirty="0"/>
              <a:t>臺灣企銀</a:t>
            </a:r>
            <a:r>
              <a:rPr lang="en-US" altLang="zh-TW" sz="1400" dirty="0"/>
              <a:t>/</a:t>
            </a:r>
            <a:r>
              <a:rPr lang="zh-TW" altLang="en-US" sz="1400" dirty="0"/>
              <a:t>其他銀行，請依照自己的帳戶擇一填寫，金額空白）</a:t>
            </a:r>
          </a:p>
        </p:txBody>
      </p:sp>
    </p:spTree>
    <p:extLst>
      <p:ext uri="{BB962C8B-B14F-4D97-AF65-F5344CB8AC3E}">
        <p14:creationId xmlns:p14="http://schemas.microsoft.com/office/powerpoint/2010/main" val="42184254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AF4B03C2-C266-4840-86B4-95DE8D12D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31" y="404664"/>
            <a:ext cx="11930538" cy="54726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4CA3EF99-20A5-46F8-88AB-0014977C6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480" y="1790567"/>
            <a:ext cx="4392488" cy="816105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dirty="0"/>
              <a:t>學海飛颺心得上傳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0AE9748-170A-4BDF-91E3-8DE1D926E3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17422" y="2382788"/>
            <a:ext cx="3729556" cy="2448272"/>
          </a:xfrm>
        </p:spPr>
        <p:txBody>
          <a:bodyPr>
            <a:no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TW" altLang="en-US" sz="3200" b="0" dirty="0"/>
              <a:t>返國後</a:t>
            </a:r>
            <a:r>
              <a:rPr lang="zh-TW" altLang="en-US" sz="3200" dirty="0"/>
              <a:t>兩週內</a:t>
            </a:r>
            <a:r>
              <a:rPr lang="zh-TW" altLang="en-US" sz="3200" b="0" dirty="0"/>
              <a:t>登入上傳</a:t>
            </a:r>
            <a:endParaRPr lang="en-US" altLang="zh-TW" sz="3200" b="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zh-TW" altLang="en-US" sz="3200" b="0" dirty="0"/>
              <a:t>需先完成線上問卷</a:t>
            </a:r>
            <a:endParaRPr lang="en-US" altLang="zh-TW" sz="3200" b="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zh-TW" altLang="en-US" sz="3200" b="0" dirty="0"/>
              <a:t>至少</a:t>
            </a:r>
            <a:r>
              <a:rPr lang="en-US" altLang="zh-TW" sz="3200" b="0" dirty="0"/>
              <a:t>1500</a:t>
            </a:r>
            <a:r>
              <a:rPr lang="zh-TW" altLang="en-US" sz="3200" b="0" dirty="0"/>
              <a:t>字及</a:t>
            </a:r>
            <a:r>
              <a:rPr lang="en-US" altLang="zh-TW" sz="3200" b="0" dirty="0"/>
              <a:t>4</a:t>
            </a:r>
            <a:r>
              <a:rPr lang="zh-TW" altLang="en-US" sz="3200" b="0" dirty="0"/>
              <a:t>張照片及</a:t>
            </a:r>
            <a:r>
              <a:rPr lang="en-US" altLang="zh-TW" sz="3200" b="0" dirty="0"/>
              <a:t>1</a:t>
            </a:r>
            <a:r>
              <a:rPr lang="zh-TW" altLang="en-US" sz="3200" b="0" dirty="0"/>
              <a:t>部</a:t>
            </a:r>
            <a:r>
              <a:rPr lang="en-US" altLang="zh-TW" sz="3200" b="0" dirty="0"/>
              <a:t>3</a:t>
            </a:r>
            <a:r>
              <a:rPr lang="zh-TW" altLang="en-US" sz="3200" b="0" dirty="0"/>
              <a:t>分鐘短影片</a:t>
            </a:r>
            <a:r>
              <a:rPr lang="en-US" altLang="zh-TW" sz="3200" b="0" dirty="0"/>
              <a:t>(</a:t>
            </a:r>
            <a:r>
              <a:rPr lang="zh-TW" altLang="en-US" sz="3200" b="0" dirty="0"/>
              <a:t>不強制</a:t>
            </a:r>
            <a:r>
              <a:rPr lang="en-US" altLang="zh-TW" sz="3200" b="0" dirty="0"/>
              <a:t>)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zh-TW" altLang="en-US" sz="3200" b="0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4C42006-DDFF-4F19-B538-AF6653CF4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BDDD8A-D3A8-4F03-8B38-5D27354563D4}" type="slidenum">
              <a:rPr lang="zh-TW" altLang="en-US" smtClean="0"/>
              <a:pPr>
                <a:defRPr/>
              </a:pPr>
              <a:t>31</a:t>
            </a:fld>
            <a:endParaRPr lang="zh-TW" altLang="en-US"/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E249F585-9F0C-43D8-AC2C-9B1AC95B86F8}"/>
              </a:ext>
            </a:extLst>
          </p:cNvPr>
          <p:cNvSpPr/>
          <p:nvPr/>
        </p:nvSpPr>
        <p:spPr>
          <a:xfrm>
            <a:off x="5231904" y="2060848"/>
            <a:ext cx="936104" cy="27554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CB155F40-B636-4433-BF35-03372E371621}"/>
              </a:ext>
            </a:extLst>
          </p:cNvPr>
          <p:cNvSpPr/>
          <p:nvPr/>
        </p:nvSpPr>
        <p:spPr>
          <a:xfrm>
            <a:off x="4439816" y="3246884"/>
            <a:ext cx="3240360" cy="1584176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102" name="Picture 6" descr="红色图标放大镜PNG素材图片免费下载_高清卡通手绘psd_千库网(图片编号11877466)">
            <a:extLst>
              <a:ext uri="{FF2B5EF4-FFF2-40B4-BE49-F238E27FC236}">
                <a16:creationId xmlns:a16="http://schemas.microsoft.com/office/drawing/2014/main" id="{BBD5E270-9512-4C3A-9AD4-3B754F1EF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74308" y1="68356" x2="74308" y2="68356"/>
                        <a14:foregroundMark x1="27231" y1="31183" x2="27231" y2="311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35251" y="332656"/>
            <a:ext cx="1176373" cy="1178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EE434ADF-F97F-4EFF-91B1-5541212BB6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73" y="2499792"/>
            <a:ext cx="3027119" cy="36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40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44" descr="Money, rain, currency, png | PNGWing">
            <a:extLst>
              <a:ext uri="{FF2B5EF4-FFF2-40B4-BE49-F238E27FC236}">
                <a16:creationId xmlns:a16="http://schemas.microsoft.com/office/drawing/2014/main" id="{A9CECF45-F452-40D9-8613-52A923F6C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40" b="96239" l="1848" r="97174">
                        <a14:foregroundMark x1="15761" y1="9468" x2="11087" y2="10636"/>
                        <a14:foregroundMark x1="21739" y1="31777" x2="28804" y2="36965"/>
                        <a14:foregroundMark x1="47500" y1="11543" x2="54674" y2="12192"/>
                        <a14:foregroundMark x1="84130" y1="4669" x2="83696" y2="11803"/>
                        <a14:foregroundMark x1="83696" y1="11803" x2="77826" y2="14267"/>
                        <a14:foregroundMark x1="77826" y1="14267" x2="74130" y2="14137"/>
                        <a14:foregroundMark x1="74348" y1="31128" x2="77500" y2="37484"/>
                        <a14:foregroundMark x1="77500" y1="37484" x2="78804" y2="44747"/>
                        <a14:foregroundMark x1="96413" y1="41245" x2="97174" y2="52270"/>
                        <a14:foregroundMark x1="71630" y1="54475" x2="78043" y2="61868"/>
                        <a14:foregroundMark x1="59130" y1="39300" x2="59130" y2="39300"/>
                        <a14:foregroundMark x1="27065" y1="61997" x2="27065" y2="61997"/>
                        <a14:foregroundMark x1="1848" y1="45396" x2="1848" y2="45396"/>
                        <a14:foregroundMark x1="13043" y1="91440" x2="13043" y2="91440"/>
                        <a14:foregroundMark x1="90435" y1="85992" x2="90435" y2="85992"/>
                        <a14:foregroundMark x1="5978" y1="93645" x2="6957" y2="962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255468" y="501863"/>
            <a:ext cx="6196662" cy="5192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2" name="Picture 44" descr="Money, rain, currency, png | PNGWing">
            <a:extLst>
              <a:ext uri="{FF2B5EF4-FFF2-40B4-BE49-F238E27FC236}">
                <a16:creationId xmlns:a16="http://schemas.microsoft.com/office/drawing/2014/main" id="{445B9935-2247-40F3-B1B8-A3D08EFA5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40" b="96239" l="1848" r="97174">
                        <a14:foregroundMark x1="15761" y1="9468" x2="11087" y2="10636"/>
                        <a14:foregroundMark x1="21739" y1="31777" x2="28804" y2="36965"/>
                        <a14:foregroundMark x1="47500" y1="11543" x2="54674" y2="12192"/>
                        <a14:foregroundMark x1="84130" y1="4669" x2="83696" y2="11803"/>
                        <a14:foregroundMark x1="83696" y1="11803" x2="77826" y2="14267"/>
                        <a14:foregroundMark x1="77826" y1="14267" x2="74130" y2="14137"/>
                        <a14:foregroundMark x1="74348" y1="31128" x2="77500" y2="37484"/>
                        <a14:foregroundMark x1="77500" y1="37484" x2="78804" y2="44747"/>
                        <a14:foregroundMark x1="96413" y1="41245" x2="97174" y2="52270"/>
                        <a14:foregroundMark x1="71630" y1="54475" x2="78043" y2="61868"/>
                        <a14:foregroundMark x1="59130" y1="39300" x2="59130" y2="39300"/>
                        <a14:foregroundMark x1="27065" y1="61997" x2="27065" y2="61997"/>
                        <a14:foregroundMark x1="1848" y1="45396" x2="1848" y2="45396"/>
                        <a14:foregroundMark x1="13043" y1="91440" x2="13043" y2="91440"/>
                        <a14:foregroundMark x1="90435" y1="85992" x2="90435" y2="85992"/>
                        <a14:foregroundMark x1="5978" y1="93645" x2="6957" y2="962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260130" y="491615"/>
            <a:ext cx="6196664" cy="5192936"/>
          </a:xfrm>
          <a:prstGeom prst="rect">
            <a:avLst/>
          </a:prstGeom>
          <a:noFill/>
          <a:ln>
            <a:noFill/>
          </a:ln>
        </p:spPr>
      </p:pic>
      <p:sp>
        <p:nvSpPr>
          <p:cNvPr id="54274" name="Rectangle 2"/>
          <p:cNvSpPr>
            <a:spLocks noGrp="1"/>
          </p:cNvSpPr>
          <p:nvPr>
            <p:ph type="title"/>
          </p:nvPr>
        </p:nvSpPr>
        <p:spPr bwMode="auto">
          <a:xfrm>
            <a:off x="2583629" y="666173"/>
            <a:ext cx="7024744" cy="792088"/>
          </a:xfr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kumimoji="1" lang="zh-TW" altLang="en-US" sz="5400" dirty="0">
                <a:solidFill>
                  <a:schemeClr val="accent1">
                    <a:lumMod val="75000"/>
                  </a:schemeClr>
                </a:solidFill>
              </a:rPr>
              <a:t>補助款</a:t>
            </a:r>
          </a:p>
        </p:txBody>
      </p:sp>
      <p:sp>
        <p:nvSpPr>
          <p:cNvPr id="3" name="矩形 2"/>
          <p:cNvSpPr/>
          <p:nvPr/>
        </p:nvSpPr>
        <p:spPr>
          <a:xfrm>
            <a:off x="2268468" y="1810046"/>
            <a:ext cx="8064896" cy="4077744"/>
          </a:xfrm>
          <a:prstGeom prst="rect">
            <a:avLst/>
          </a:prstGeom>
          <a:solidFill>
            <a:srgbClr val="6D8C93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2D5782"/>
              </a:solidFill>
            </a:endParaRPr>
          </a:p>
        </p:txBody>
      </p:sp>
      <p:sp>
        <p:nvSpPr>
          <p:cNvPr id="36866" name="Rectangle 3"/>
          <p:cNvSpPr>
            <a:spLocks noGrp="1"/>
          </p:cNvSpPr>
          <p:nvPr>
            <p:ph idx="1"/>
          </p:nvPr>
        </p:nvSpPr>
        <p:spPr>
          <a:xfrm>
            <a:off x="2448488" y="2012714"/>
            <a:ext cx="7704856" cy="3672408"/>
          </a:xfrm>
        </p:spPr>
        <p:txBody>
          <a:bodyPr>
            <a:noAutofit/>
          </a:bodyPr>
          <a:lstStyle/>
          <a:p>
            <a:pPr marL="566737" indent="-457200"/>
            <a:r>
              <a:rPr lang="zh-TW" altLang="en-US" sz="2800" dirty="0">
                <a:solidFill>
                  <a:srgbClr val="222222"/>
                </a:solidFill>
              </a:rPr>
              <a:t>如未完成交換規定，須全額繳回。</a:t>
            </a:r>
            <a:endParaRPr lang="en-US" altLang="zh-TW" sz="2800" dirty="0">
              <a:solidFill>
                <a:srgbClr val="222222"/>
              </a:solidFill>
            </a:endParaRPr>
          </a:p>
          <a:p>
            <a:pPr marL="566737" indent="-457200"/>
            <a:r>
              <a:rPr lang="zh-TW" altLang="en-US" sz="2800" dirty="0">
                <a:solidFill>
                  <a:srgbClr val="222222"/>
                </a:solidFill>
              </a:rPr>
              <a:t>校內交通補助</a:t>
            </a:r>
            <a:endParaRPr lang="en-US" altLang="zh-TW" sz="2800" dirty="0">
              <a:solidFill>
                <a:srgbClr val="222222"/>
              </a:solidFill>
            </a:endParaRPr>
          </a:p>
          <a:p>
            <a:pPr marL="909637" lvl="1" indent="-457200">
              <a:buFont typeface="Wingdings" panose="05000000000000000000" pitchFamily="2" charset="2"/>
              <a:buChar char="Ø"/>
            </a:pPr>
            <a:r>
              <a:rPr lang="zh-TW" altLang="en-US" sz="2800" dirty="0">
                <a:solidFill>
                  <a:srgbClr val="222222"/>
                </a:solidFill>
              </a:rPr>
              <a:t>回國後完成</a:t>
            </a:r>
            <a:r>
              <a:rPr lang="zh-TW" altLang="en-US" sz="2800" u="sng" dirty="0">
                <a:solidFill>
                  <a:srgbClr val="222222"/>
                </a:solidFill>
              </a:rPr>
              <a:t>返校手續</a:t>
            </a:r>
            <a:r>
              <a:rPr lang="zh-TW" altLang="en-US" sz="2800" dirty="0">
                <a:solidFill>
                  <a:srgbClr val="222222"/>
                </a:solidFill>
              </a:rPr>
              <a:t>，才會撥款。</a:t>
            </a:r>
            <a:endParaRPr lang="en-US" altLang="zh-TW" sz="2800" dirty="0">
              <a:solidFill>
                <a:srgbClr val="222222"/>
              </a:solidFill>
            </a:endParaRPr>
          </a:p>
          <a:p>
            <a:pPr marL="566737" indent="-457200"/>
            <a:r>
              <a:rPr lang="zh-TW" altLang="en-US" sz="2800" dirty="0">
                <a:solidFill>
                  <a:srgbClr val="222222"/>
                </a:solidFill>
              </a:rPr>
              <a:t>學海飛颺</a:t>
            </a:r>
            <a:r>
              <a:rPr lang="en-US" altLang="zh-TW" sz="2800" dirty="0">
                <a:solidFill>
                  <a:srgbClr val="222222"/>
                </a:solidFill>
              </a:rPr>
              <a:t>/</a:t>
            </a:r>
            <a:r>
              <a:rPr lang="zh-TW" altLang="en-US" sz="2800" dirty="0">
                <a:solidFill>
                  <a:srgbClr val="222222"/>
                </a:solidFill>
              </a:rPr>
              <a:t>惜珠補助</a:t>
            </a:r>
            <a:endParaRPr lang="en-US" altLang="zh-TW" sz="2800" dirty="0">
              <a:solidFill>
                <a:srgbClr val="222222"/>
              </a:solidFill>
            </a:endParaRPr>
          </a:p>
          <a:p>
            <a:pPr marL="909637" lvl="1" indent="-457200">
              <a:buFont typeface="Wingdings" panose="05000000000000000000" pitchFamily="2" charset="2"/>
              <a:buChar char="Ø"/>
            </a:pPr>
            <a:r>
              <a:rPr lang="zh-TW" altLang="en-US" sz="2500" dirty="0">
                <a:solidFill>
                  <a:srgbClr val="222222"/>
                </a:solidFill>
              </a:rPr>
              <a:t>出國前撥付</a:t>
            </a:r>
            <a:r>
              <a:rPr lang="en-US" altLang="zh-TW" sz="2500" dirty="0">
                <a:solidFill>
                  <a:srgbClr val="222222"/>
                </a:solidFill>
              </a:rPr>
              <a:t>8/10</a:t>
            </a:r>
            <a:r>
              <a:rPr lang="zh-TW" altLang="en-US" sz="2500" dirty="0">
                <a:solidFill>
                  <a:srgbClr val="222222"/>
                </a:solidFill>
              </a:rPr>
              <a:t>，回國</a:t>
            </a:r>
            <a:r>
              <a:rPr lang="en-US" altLang="zh-TW" sz="2500" dirty="0">
                <a:solidFill>
                  <a:srgbClr val="222222"/>
                </a:solidFill>
              </a:rPr>
              <a:t>2/10</a:t>
            </a:r>
            <a:r>
              <a:rPr lang="zh-TW" altLang="en-US" sz="2500" dirty="0">
                <a:solidFill>
                  <a:srgbClr val="222222"/>
                </a:solidFill>
              </a:rPr>
              <a:t>。</a:t>
            </a:r>
            <a:endParaRPr lang="en-US" altLang="zh-TW" sz="2500" dirty="0">
              <a:solidFill>
                <a:srgbClr val="222222"/>
              </a:solidFill>
            </a:endParaRPr>
          </a:p>
          <a:p>
            <a:pPr marL="566737" indent="-457200"/>
            <a:r>
              <a:rPr lang="zh-TW" altLang="en-US" sz="2800" dirty="0">
                <a:solidFill>
                  <a:srgbClr val="222222"/>
                </a:solidFill>
              </a:rPr>
              <a:t>教育部赴外補助</a:t>
            </a:r>
            <a:endParaRPr lang="en-US" altLang="zh-TW" sz="2800" dirty="0">
              <a:solidFill>
                <a:srgbClr val="222222"/>
              </a:solidFill>
            </a:endParaRPr>
          </a:p>
          <a:p>
            <a:pPr marL="909637" lvl="1" indent="-457200">
              <a:buFont typeface="Wingdings" panose="05000000000000000000" pitchFamily="2" charset="2"/>
              <a:buChar char="Ø"/>
            </a:pPr>
            <a:r>
              <a:rPr lang="zh-TW" altLang="en-US" sz="2500" dirty="0">
                <a:solidFill>
                  <a:srgbClr val="222222"/>
                </a:solidFill>
              </a:rPr>
              <a:t>不得同時領取學海飛颺補助</a:t>
            </a:r>
            <a:endParaRPr lang="en-US" altLang="zh-TW" sz="2500" dirty="0">
              <a:solidFill>
                <a:srgbClr val="222222"/>
              </a:solidFill>
            </a:endParaRPr>
          </a:p>
          <a:p>
            <a:pPr marL="909637" lvl="1" indent="-457200">
              <a:buFont typeface="Wingdings" panose="05000000000000000000" pitchFamily="2" charset="2"/>
              <a:buChar char="Ø"/>
            </a:pPr>
            <a:r>
              <a:rPr lang="zh-TW" altLang="en-US" sz="2500" dirty="0">
                <a:solidFill>
                  <a:srgbClr val="222222"/>
                </a:solidFill>
              </a:rPr>
              <a:t>依教育部公告為準</a:t>
            </a:r>
            <a:endParaRPr lang="en-US" altLang="zh-TW" sz="2500" dirty="0">
              <a:solidFill>
                <a:srgbClr val="222222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6240016" y="3429000"/>
            <a:ext cx="2954655" cy="369332"/>
          </a:xfrm>
          <a:prstGeom prst="rect">
            <a:avLst/>
          </a:prstGeom>
          <a:solidFill>
            <a:srgbClr val="986C4F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E3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國際處收到錄取通知後撥款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7EC69DA-8E00-445E-8CDF-57A102101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32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494849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583628" y="535855"/>
            <a:ext cx="7024744" cy="817160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5400" dirty="0">
                <a:solidFill>
                  <a:schemeClr val="accent1">
                    <a:lumMod val="75000"/>
                  </a:schemeClr>
                </a:solidFill>
              </a:rPr>
              <a:t>畢業生</a:t>
            </a: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001130" y="1664663"/>
            <a:ext cx="10189740" cy="395995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zh-TW" altLang="en-US" sz="3200" b="0" dirty="0"/>
              <a:t>如返國後即辦理畢業離校的同學，完成國際處返國手續，方得辦理畢業離校。</a:t>
            </a:r>
            <a:r>
              <a:rPr lang="zh-TW" altLang="en-US" sz="3200" b="0" dirty="0">
                <a:solidFill>
                  <a:srgbClr val="FF0000"/>
                </a:solidFill>
              </a:rPr>
              <a:t>若同學返國時已逾當學期畢業離校辦理之期限，請按規定先行註冊並繳交部分學雜費。 </a:t>
            </a:r>
            <a:endParaRPr lang="en-US" altLang="zh-TW" sz="3200" b="0" dirty="0"/>
          </a:p>
          <a:p>
            <a:pPr>
              <a:lnSpc>
                <a:spcPct val="120000"/>
              </a:lnSpc>
            </a:pPr>
            <a:r>
              <a:rPr lang="zh-TW" altLang="en-US" sz="3200" b="0" dirty="0"/>
              <a:t>如有需要抵免學分，在收到正式成績單後才能辦理，畢業時間有可能落在交換結束後的下個學期，請特別注意。</a:t>
            </a:r>
            <a:endParaRPr lang="en-US" altLang="zh-TW" sz="3200" b="0" dirty="0"/>
          </a:p>
          <a:p>
            <a:pPr marL="0" indent="0" algn="ctr">
              <a:buNone/>
            </a:pPr>
            <a:r>
              <a:rPr lang="en-US" altLang="zh-TW" sz="3200" dirty="0">
                <a:solidFill>
                  <a:srgbClr val="986C4F"/>
                </a:solidFill>
              </a:rPr>
              <a:t>!!</a:t>
            </a:r>
            <a:r>
              <a:rPr lang="zh-TW" altLang="en-US" sz="3200" dirty="0">
                <a:solidFill>
                  <a:srgbClr val="986C4F"/>
                </a:solidFill>
              </a:rPr>
              <a:t>完成返校手續、抵免完學分後才能畢業</a:t>
            </a:r>
            <a:r>
              <a:rPr lang="en-US" altLang="zh-TW" sz="3200" dirty="0">
                <a:solidFill>
                  <a:srgbClr val="986C4F"/>
                </a:solidFill>
              </a:rPr>
              <a:t>!!</a:t>
            </a:r>
          </a:p>
          <a:p>
            <a:pPr marL="0" indent="0">
              <a:buNone/>
            </a:pPr>
            <a:endParaRPr lang="en-US" altLang="zh-TW" sz="3200" b="0" dirty="0">
              <a:solidFill>
                <a:srgbClr val="986C4F"/>
              </a:solidFill>
            </a:endParaRPr>
          </a:p>
          <a:p>
            <a:endParaRPr lang="en-US" altLang="zh-TW" sz="3200" b="0" dirty="0">
              <a:solidFill>
                <a:srgbClr val="FF0000"/>
              </a:solidFill>
            </a:endParaRPr>
          </a:p>
          <a:p>
            <a:endParaRPr lang="en-US" altLang="zh-TW" sz="3200" b="0" dirty="0">
              <a:solidFill>
                <a:srgbClr val="FF0000"/>
              </a:solidFill>
            </a:endParaRPr>
          </a:p>
          <a:p>
            <a:pPr marL="392113" lvl="1" indent="0">
              <a:buNone/>
            </a:pPr>
            <a:endParaRPr lang="en-US" altLang="zh-TW" sz="3200" b="0" dirty="0">
              <a:solidFill>
                <a:srgbClr val="FF0000"/>
              </a:solidFill>
            </a:endParaRPr>
          </a:p>
          <a:p>
            <a:pPr lvl="1"/>
            <a:endParaRPr lang="zh-TW" altLang="en-US" sz="3200" b="0" dirty="0">
              <a:solidFill>
                <a:srgbClr val="FF000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940" l="0" r="99024">
                        <a14:foregroundMark x1="25366" y1="73217" x2="30610" y2="84469"/>
                        <a14:foregroundMark x1="44878" y1="66878" x2="43293" y2="69572"/>
                        <a14:foregroundMark x1="36463" y1="67195" x2="39512" y2="77021"/>
                        <a14:foregroundMark x1="80122" y1="8558" x2="91585" y2="34865"/>
                        <a14:foregroundMark x1="85122" y1="24406" x2="85366" y2="2773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28448" y="4884311"/>
            <a:ext cx="1851834" cy="1425009"/>
          </a:xfrm>
          <a:prstGeom prst="rect">
            <a:avLst/>
          </a:prstGeom>
        </p:spPr>
      </p:pic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2DBA6B2-CEFF-4345-A00D-CCF358E33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33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421739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 bwMode="auto">
          <a:xfrm>
            <a:off x="2495550" y="657775"/>
            <a:ext cx="7200900" cy="726976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zh-TW" altLang="en-US" sz="5400" dirty="0">
                <a:solidFill>
                  <a:schemeClr val="accent1">
                    <a:lumMod val="75000"/>
                  </a:schemeClr>
                </a:solidFill>
              </a:rPr>
              <a:t>其他業務窗口</a:t>
            </a:r>
          </a:p>
        </p:txBody>
      </p:sp>
      <p:sp>
        <p:nvSpPr>
          <p:cNvPr id="41985" name="內容版面配置區 1"/>
          <p:cNvSpPr>
            <a:spLocks noGrp="1"/>
          </p:cNvSpPr>
          <p:nvPr>
            <p:ph idx="1"/>
          </p:nvPr>
        </p:nvSpPr>
        <p:spPr>
          <a:xfrm>
            <a:off x="1919536" y="1916832"/>
            <a:ext cx="8352928" cy="341174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zh-TW" altLang="en-US" sz="3600" dirty="0"/>
              <a:t>學雜費：台灣銀行網站、總務處出納組</a:t>
            </a:r>
            <a:endParaRPr lang="en-US" altLang="zh-TW" sz="3600" dirty="0"/>
          </a:p>
          <a:p>
            <a:pPr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zh-TW" altLang="en-US" sz="3600" dirty="0"/>
              <a:t>學分抵免：開課單位</a:t>
            </a:r>
            <a:r>
              <a:rPr lang="en-US" altLang="zh-TW" sz="3600" dirty="0"/>
              <a:t>/</a:t>
            </a:r>
            <a:r>
              <a:rPr lang="zh-TW" altLang="en-US" sz="3600" dirty="0"/>
              <a:t>教務處註冊組</a:t>
            </a:r>
            <a:endParaRPr lang="en-US" altLang="zh-TW" sz="3600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600" dirty="0"/>
              <a:t>宿舍、學生保險：學務處生輔組</a:t>
            </a:r>
            <a:endParaRPr lang="en-US" altLang="zh-TW" sz="3600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600" dirty="0"/>
              <a:t>役男：學務處生輔組、國際處</a:t>
            </a:r>
            <a:endParaRPr lang="en-US" altLang="zh-TW" sz="3600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600" dirty="0"/>
              <a:t>國際學生證：請自行上網申辦</a:t>
            </a:r>
            <a:endParaRPr lang="en-US" altLang="zh-TW" sz="3600" dirty="0"/>
          </a:p>
          <a:p>
            <a:pPr marL="530352" lvl="1" indent="0">
              <a:buNone/>
            </a:pPr>
            <a:r>
              <a:rPr lang="zh-TW" altLang="en-US" i="0" u="sng" dirty="0">
                <a:solidFill>
                  <a:srgbClr val="00B0F0"/>
                </a:solidFill>
                <a:hlinkClick r:id="rId3"/>
              </a:rPr>
              <a:t>       </a:t>
            </a:r>
            <a:r>
              <a:rPr lang="en-US" altLang="zh-TW" i="0" u="sng" dirty="0">
                <a:solidFill>
                  <a:srgbClr val="00B0F0"/>
                </a:solidFill>
                <a:hlinkClick r:id="rId3"/>
              </a:rPr>
              <a:t>https://isic.com.tw/ch/apply-for-card.html</a:t>
            </a:r>
            <a:endParaRPr lang="zh-TW" altLang="en-US" i="0" u="sng" dirty="0">
              <a:solidFill>
                <a:srgbClr val="00B0F0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49" b="95358" l="10000" r="9317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40494" y="5145469"/>
            <a:ext cx="2711912" cy="1709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10A856C-7FFE-45E2-A920-8697D07D0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34</a:t>
            </a:fld>
            <a:endParaRPr lang="zh-TW" alt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E84EB82-A366-4E2A-9741-CB6C8B29B4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63963" y="659119"/>
            <a:ext cx="6270922" cy="50306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TW" altLang="en-US" sz="5400" dirty="0"/>
              <a:t>保持開放心態</a:t>
            </a:r>
            <a:br>
              <a:rPr lang="en-US" altLang="zh-TW" sz="5400" dirty="0"/>
            </a:br>
            <a:r>
              <a:rPr lang="zh-TW" altLang="en-US" sz="5400" dirty="0"/>
              <a:t>結交各國朋友</a:t>
            </a:r>
            <a:br>
              <a:rPr lang="en-US" altLang="zh-TW" sz="5400" dirty="0"/>
            </a:br>
            <a:r>
              <a:rPr lang="zh-TW" altLang="en-US" sz="5400" dirty="0"/>
              <a:t>開拓國際視野</a:t>
            </a:r>
            <a:br>
              <a:rPr lang="en-US" altLang="zh-TW" sz="5400" dirty="0"/>
            </a:br>
            <a:r>
              <a:rPr lang="zh-TW" altLang="en-US" sz="5400" dirty="0"/>
              <a:t>體驗異國文化</a:t>
            </a:r>
            <a:br>
              <a:rPr lang="en-US" altLang="zh-TW" sz="5400" dirty="0"/>
            </a:br>
            <a:r>
              <a:rPr lang="zh-TW" altLang="en-US" sz="5400" dirty="0"/>
              <a:t>成長獨立自主</a:t>
            </a:r>
            <a:br>
              <a:rPr lang="en-US" altLang="zh-TW" sz="5400" dirty="0"/>
            </a:br>
            <a:r>
              <a:rPr lang="zh-TW" altLang="en-US" sz="5400" dirty="0"/>
              <a:t>提升語言能力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D0DE0D67-9683-43E2-A1C6-A16B87D3E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880A7F-0C5A-4A64-AEF1-B3BEF2E17077}" type="slidenum">
              <a:rPr lang="zh-TW" altLang="en-US" smtClean="0"/>
              <a:pPr>
                <a:defRPr/>
              </a:pPr>
              <a:t>35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2B66A1C-503C-4C61-BE56-81CC5A19B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78" b="99521" l="3994" r="100000">
                        <a14:foregroundMark x1="57188" y1="66294" x2="57188" y2="66294"/>
                        <a14:foregroundMark x1="53195" y1="57029" x2="53195" y2="57029"/>
                        <a14:foregroundMark x1="51917" y1="56390" x2="51917" y2="56390"/>
                        <a14:foregroundMark x1="65016" y1="54153" x2="65016" y2="54153"/>
                        <a14:foregroundMark x1="72364" y1="55591" x2="72364" y2="55591"/>
                        <a14:foregroundMark x1="85144" y1="84505" x2="85144" y2="84505"/>
                      </a14:backgroundRemoval>
                    </a14:imgEffect>
                  </a14:imgLayer>
                </a14:imgProps>
              </a:ext>
            </a:extLst>
          </a:blip>
          <a:srcRect l="37437" t="52340" b="5392"/>
          <a:stretch/>
        </p:blipFill>
        <p:spPr>
          <a:xfrm>
            <a:off x="1960737" y="5013174"/>
            <a:ext cx="1804063" cy="121882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1AA38BFC-FEAF-4D6D-ACC0-5406C3A6B68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681" b="99042" l="1438" r="46645">
                        <a14:foregroundMark x1="35144" y1="66134" x2="35144" y2="66134"/>
                        <a14:foregroundMark x1="35144" y1="69329" x2="35144" y2="69329"/>
                      </a14:backgroundRemoval>
                    </a14:imgEffect>
                  </a14:imgLayer>
                </a14:imgProps>
              </a:ext>
            </a:extLst>
          </a:blip>
          <a:srcRect t="52415" r="53623"/>
          <a:stretch/>
        </p:blipFill>
        <p:spPr>
          <a:xfrm flipH="1">
            <a:off x="8427201" y="4824840"/>
            <a:ext cx="1554999" cy="159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0921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95550" y="335632"/>
            <a:ext cx="7200900" cy="798984"/>
          </a:xfrm>
        </p:spPr>
        <p:txBody>
          <a:bodyPr>
            <a:noAutofit/>
          </a:bodyPr>
          <a:lstStyle/>
          <a:p>
            <a:pPr algn="ctr"/>
            <a:r>
              <a:rPr kumimoji="1" lang="zh-TW" altLang="en-US" sz="5400" dirty="0">
                <a:solidFill>
                  <a:schemeClr val="accent1">
                    <a:lumMod val="75000"/>
                  </a:schemeClr>
                </a:solidFill>
              </a:rPr>
              <a:t>常見問題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83432" y="1340768"/>
            <a:ext cx="10225136" cy="4454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1600" dirty="0"/>
              <a:t>Q1</a:t>
            </a:r>
            <a:r>
              <a:rPr lang="zh-TW" altLang="en-US" sz="1600" dirty="0"/>
              <a:t>：領取補助款是否只能搭直飛班機</a:t>
            </a:r>
            <a:r>
              <a:rPr lang="en-US" altLang="zh-TW" sz="1600" dirty="0"/>
              <a:t>?</a:t>
            </a:r>
          </a:p>
          <a:p>
            <a:pPr marL="0" indent="0">
              <a:buNone/>
            </a:pPr>
            <a:r>
              <a:rPr lang="en-US" altLang="zh-TW" sz="1600" dirty="0"/>
              <a:t>A1</a:t>
            </a:r>
            <a:r>
              <a:rPr lang="zh-TW" altLang="en-US" sz="1600" dirty="0"/>
              <a:t>：轉機也可以，但是中間不得因個人因素停留。若有個別特殊情況，請務必事先另外詢問，否則可能不得領取補助款，須繳回預借款項。</a:t>
            </a:r>
            <a:endParaRPr lang="en-US" altLang="zh-TW" sz="1600" dirty="0"/>
          </a:p>
          <a:p>
            <a:pPr marL="0" indent="0">
              <a:buNone/>
            </a:pPr>
            <a:r>
              <a:rPr lang="en-US" altLang="zh-TW" sz="1600" dirty="0"/>
              <a:t>Q2</a:t>
            </a:r>
            <a:r>
              <a:rPr lang="zh-TW" altLang="en-US" sz="1600" dirty="0"/>
              <a:t>：什麼時候可以領到補助款</a:t>
            </a:r>
            <a:r>
              <a:rPr lang="en-US" altLang="zh-TW" sz="1600" dirty="0"/>
              <a:t>?</a:t>
            </a:r>
          </a:p>
          <a:p>
            <a:pPr marL="0" indent="0">
              <a:buNone/>
            </a:pPr>
            <a:r>
              <a:rPr lang="en-US" altLang="zh-TW" sz="1600" dirty="0"/>
              <a:t>A2</a:t>
            </a:r>
            <a:r>
              <a:rPr lang="zh-TW" altLang="en-US" sz="1600" dirty="0"/>
              <a:t>：學海飛颺補助款分</a:t>
            </a:r>
            <a:r>
              <a:rPr lang="en-US" altLang="zh-TW" sz="1600" dirty="0"/>
              <a:t>2</a:t>
            </a:r>
            <a:r>
              <a:rPr lang="zh-TW" altLang="en-US" sz="1600" dirty="0"/>
              <a:t>期匯款。校內補助回國後申請。</a:t>
            </a:r>
            <a:endParaRPr lang="en-US" altLang="zh-TW" sz="1600" dirty="0"/>
          </a:p>
          <a:p>
            <a:pPr marL="0" indent="0">
              <a:buNone/>
            </a:pPr>
            <a:r>
              <a:rPr lang="en-US" altLang="zh-TW" sz="1600" dirty="0"/>
              <a:t>Q3</a:t>
            </a:r>
            <a:r>
              <a:rPr lang="zh-TW" altLang="en-US" sz="1600" dirty="0"/>
              <a:t>：是否能提前出發</a:t>
            </a:r>
            <a:r>
              <a:rPr lang="en-US" altLang="zh-TW" sz="1600" dirty="0"/>
              <a:t>?</a:t>
            </a:r>
          </a:p>
          <a:p>
            <a:pPr marL="0" indent="0">
              <a:buNone/>
            </a:pPr>
            <a:r>
              <a:rPr lang="en-US" altLang="zh-TW" sz="1600" dirty="0"/>
              <a:t>A3</a:t>
            </a:r>
            <a:r>
              <a:rPr lang="zh-TW" altLang="en-US" sz="1600" dirty="0"/>
              <a:t>：未規定同學出發時間，若提前出國，請於出國手續單上註明，並依照規定最遲於出國前兩週完成出國手續。</a:t>
            </a:r>
            <a:endParaRPr lang="en-US" altLang="zh-TW" sz="1600" dirty="0"/>
          </a:p>
          <a:p>
            <a:pPr marL="0" indent="0">
              <a:buNone/>
            </a:pPr>
            <a:r>
              <a:rPr lang="en-US" altLang="zh-TW" sz="1600" dirty="0"/>
              <a:t>Q4</a:t>
            </a:r>
            <a:r>
              <a:rPr lang="zh-TW" altLang="en-US" sz="1600" dirty="0"/>
              <a:t>：返國要繳交哪些文件</a:t>
            </a:r>
            <a:r>
              <a:rPr lang="en-US" altLang="zh-TW" sz="1600" dirty="0"/>
              <a:t>?</a:t>
            </a:r>
          </a:p>
          <a:p>
            <a:pPr marL="0" indent="0">
              <a:buNone/>
            </a:pPr>
            <a:r>
              <a:rPr lang="en-US" altLang="zh-TW" sz="1600" dirty="0"/>
              <a:t>A4</a:t>
            </a:r>
            <a:r>
              <a:rPr lang="zh-TW" altLang="en-US" sz="1600" dirty="0"/>
              <a:t>：請至國際處網站下載返國手續單說明</a:t>
            </a:r>
            <a:endParaRPr lang="en-US" altLang="zh-TW" sz="1600" dirty="0"/>
          </a:p>
          <a:p>
            <a:pPr marL="0" indent="0">
              <a:buNone/>
            </a:pPr>
            <a:r>
              <a:rPr lang="en-US" altLang="zh-TW" sz="1600" dirty="0"/>
              <a:t>Q5</a:t>
            </a:r>
            <a:r>
              <a:rPr lang="zh-TW" altLang="en-US" sz="1600" dirty="0"/>
              <a:t>：我預計交換完就畢業，但交換學校學期尚未結束，可以先請同學幫忙跑返國手續辦理畢業嗎</a:t>
            </a:r>
            <a:r>
              <a:rPr lang="en-US" altLang="zh-TW" sz="1600" dirty="0"/>
              <a:t>?</a:t>
            </a:r>
          </a:p>
          <a:p>
            <a:pPr marL="0" indent="0">
              <a:buNone/>
            </a:pPr>
            <a:r>
              <a:rPr lang="en-US" altLang="zh-TW" sz="1600" dirty="0"/>
              <a:t>A5</a:t>
            </a:r>
            <a:r>
              <a:rPr lang="zh-TW" altLang="en-US" sz="1600" dirty="0"/>
              <a:t>：不行</a:t>
            </a:r>
            <a:r>
              <a:rPr lang="en-US" altLang="zh-TW" sz="1600" dirty="0"/>
              <a:t>!</a:t>
            </a:r>
            <a:r>
              <a:rPr lang="zh-TW" altLang="en-US" sz="1600" dirty="0"/>
              <a:t>同學需確實返國完成手續、繳交文件後才能辦理畢業離校。</a:t>
            </a:r>
            <a:endParaRPr lang="en-US" altLang="zh-TW" sz="1600" dirty="0"/>
          </a:p>
          <a:p>
            <a:pPr marL="0" indent="0">
              <a:buNone/>
            </a:pPr>
            <a:r>
              <a:rPr lang="en-US" altLang="zh-TW" sz="1600" dirty="0"/>
              <a:t>Q6</a:t>
            </a:r>
            <a:r>
              <a:rPr lang="zh-TW" altLang="en-US" sz="1600" dirty="0"/>
              <a:t>：返國手續辦完之後須要等多久才可以辦畢業離校</a:t>
            </a:r>
            <a:r>
              <a:rPr lang="en-US" altLang="zh-TW" sz="1600" dirty="0"/>
              <a:t>?</a:t>
            </a:r>
          </a:p>
          <a:p>
            <a:pPr marL="0" indent="0">
              <a:buNone/>
            </a:pPr>
            <a:r>
              <a:rPr lang="en-US" altLang="zh-TW" sz="1600" dirty="0"/>
              <a:t>A6</a:t>
            </a:r>
            <a:r>
              <a:rPr lang="zh-TW" altLang="en-US" sz="1600" dirty="0"/>
              <a:t>：不須等待，可以直接辦理。但補助款會於確認交換成績單後才做後續核銷撥剩餘補助。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BACD263-31CA-4CD5-906A-0E312AE70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36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195849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71464" y="1916832"/>
            <a:ext cx="3744416" cy="1512168"/>
          </a:xfrm>
        </p:spPr>
        <p:txBody>
          <a:bodyPr>
            <a:noAutofit/>
          </a:bodyPr>
          <a:lstStyle/>
          <a:p>
            <a:r>
              <a:rPr lang="en-US" altLang="zh-TW" sz="9600" dirty="0">
                <a:solidFill>
                  <a:srgbClr val="2D5782"/>
                </a:solidFill>
              </a:rPr>
              <a:t>Q&amp;A</a:t>
            </a:r>
            <a:endParaRPr lang="zh-TW" altLang="en-US" sz="9600" dirty="0">
              <a:solidFill>
                <a:srgbClr val="2D5782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32" b="98082" l="10000" r="100000">
                        <a14:foregroundMark x1="89375" y1="41007" x2="89375" y2="41007"/>
                        <a14:foregroundMark x1="89531" y1="26859" x2="90313" y2="36930"/>
                        <a14:foregroundMark x1="87500" y1="20384" x2="88594" y2="21583"/>
                        <a14:foregroundMark x1="87344" y1="19424" x2="87344" y2="19424"/>
                        <a14:foregroundMark x1="94688" y1="62590" x2="95781" y2="71942"/>
                        <a14:foregroundMark x1="93125" y1="58753" x2="94063" y2="63789"/>
                        <a14:foregroundMark x1="90781" y1="55396" x2="92969" y2="58034"/>
                        <a14:foregroundMark x1="89531" y1="52038" x2="92969" y2="57794"/>
                        <a14:foregroundMark x1="90469" y1="52758" x2="92188" y2="56595"/>
                        <a14:backgroundMark x1="99531" y1="87770" x2="99531" y2="91127"/>
                        <a14:backgroundMark x1="99063" y1="73141" x2="99844" y2="74580"/>
                        <a14:backgroundMark x1="99688" y1="75540" x2="99844" y2="76259"/>
                        <a14:backgroundMark x1="92031" y1="88729" x2="92031" y2="88729"/>
                        <a14:backgroundMark x1="92969" y1="89688" x2="92969" y2="89688"/>
                      </a14:backgroundRemoval>
                    </a14:imgEffect>
                  </a14:imgLayer>
                </a14:imgProps>
              </a:ext>
            </a:extLst>
          </a:blip>
          <a:srcRect l="53436" t="5468"/>
          <a:stretch/>
        </p:blipFill>
        <p:spPr>
          <a:xfrm>
            <a:off x="8256240" y="4048896"/>
            <a:ext cx="1882402" cy="2490018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1271464" y="3651153"/>
            <a:ext cx="6264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rgbClr val="6D8C9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會後尚有問題可</a:t>
            </a:r>
            <a:r>
              <a:rPr lang="en-US" altLang="zh-TW" sz="2000" b="1" dirty="0">
                <a:solidFill>
                  <a:srgbClr val="6D8C9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email</a:t>
            </a:r>
            <a:r>
              <a:rPr lang="zh-TW" altLang="en-US" sz="2000" b="1" dirty="0">
                <a:solidFill>
                  <a:srgbClr val="6D8C9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至</a:t>
            </a:r>
            <a:r>
              <a:rPr lang="en-US" altLang="zh-TW" sz="3600" b="1" dirty="0">
                <a:solidFill>
                  <a:srgbClr val="6D8C9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issa@gms.ndhu.edu.tw</a:t>
            </a:r>
            <a:endParaRPr lang="zh-TW" altLang="en-US" sz="3600" b="1" dirty="0">
              <a:solidFill>
                <a:srgbClr val="6D8C9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E27B6065-A5BA-4BFC-8A02-F179A420C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8389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>
            <a:extLst>
              <a:ext uri="{FF2B5EF4-FFF2-40B4-BE49-F238E27FC236}">
                <a16:creationId xmlns:a16="http://schemas.microsoft.com/office/drawing/2014/main" id="{2CC870F3-6940-4355-B7E9-61321B04CC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057" y="143667"/>
            <a:ext cx="5108667" cy="58956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62752" y="1412775"/>
            <a:ext cx="606785" cy="3600400"/>
          </a:xfrm>
        </p:spPr>
        <p:txBody>
          <a:bodyPr>
            <a:normAutofit/>
          </a:bodyPr>
          <a:lstStyle/>
          <a:p>
            <a:r>
              <a:rPr lang="zh-TW" altLang="en-US" b="1" dirty="0"/>
              <a:t>錄取通知</a:t>
            </a:r>
            <a:br>
              <a:rPr lang="en-US" altLang="zh-TW" b="1" dirty="0"/>
            </a:br>
            <a:r>
              <a:rPr lang="zh-TW" altLang="en-US" b="1" dirty="0"/>
              <a:t>範例</a:t>
            </a:r>
          </a:p>
        </p:txBody>
      </p:sp>
      <p:sp>
        <p:nvSpPr>
          <p:cNvPr id="5" name="矩形 4"/>
          <p:cNvSpPr/>
          <p:nvPr/>
        </p:nvSpPr>
        <p:spPr>
          <a:xfrm>
            <a:off x="3797026" y="3146811"/>
            <a:ext cx="570782" cy="12212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1991544" y="3933056"/>
            <a:ext cx="3816424" cy="5958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124450" y="2011660"/>
            <a:ext cx="1550611" cy="22671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2207568" y="3024689"/>
            <a:ext cx="720080" cy="12212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537AD7F-4352-4998-BCA0-1A5CB69FB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4</a:t>
            </a:fld>
            <a:endParaRPr lang="zh-TW" altLang="en-US"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0B744AC2-1041-41D7-8FFC-3EBDCCA9A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5092" y="143667"/>
            <a:ext cx="5006166" cy="58956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EF17D2CE-36AD-430D-BA0C-5FE250A11A14}"/>
              </a:ext>
            </a:extLst>
          </p:cNvPr>
          <p:cNvSpPr/>
          <p:nvPr/>
        </p:nvSpPr>
        <p:spPr>
          <a:xfrm>
            <a:off x="8268075" y="1301195"/>
            <a:ext cx="1800200" cy="2535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C77E5AE-628B-4182-98B0-13A28C28CAED}"/>
              </a:ext>
            </a:extLst>
          </p:cNvPr>
          <p:cNvSpPr/>
          <p:nvPr/>
        </p:nvSpPr>
        <p:spPr>
          <a:xfrm>
            <a:off x="8610600" y="2011660"/>
            <a:ext cx="720080" cy="15901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C9915B5C-22F9-42DD-A11E-C0062ECFA30F}"/>
              </a:ext>
            </a:extLst>
          </p:cNvPr>
          <p:cNvSpPr/>
          <p:nvPr/>
        </p:nvSpPr>
        <p:spPr>
          <a:xfrm>
            <a:off x="7176120" y="4650303"/>
            <a:ext cx="3221271" cy="2535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6B0E207-E4A7-48DF-BE39-6055AD443678}"/>
              </a:ext>
            </a:extLst>
          </p:cNvPr>
          <p:cNvSpPr/>
          <p:nvPr/>
        </p:nvSpPr>
        <p:spPr>
          <a:xfrm>
            <a:off x="8610600" y="2563425"/>
            <a:ext cx="941784" cy="15901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6948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/>
          </p:cNvSpPr>
          <p:nvPr>
            <p:ph type="title"/>
          </p:nvPr>
        </p:nvSpPr>
        <p:spPr bwMode="auto">
          <a:xfrm>
            <a:off x="2583628" y="612055"/>
            <a:ext cx="7024744" cy="757888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5400" dirty="0">
                <a:solidFill>
                  <a:schemeClr val="accent1">
                    <a:lumMod val="75000"/>
                  </a:schemeClr>
                </a:solidFill>
              </a:rPr>
              <a:t>還沒拿到錄取通知</a:t>
            </a:r>
          </a:p>
        </p:txBody>
      </p:sp>
      <p:sp>
        <p:nvSpPr>
          <p:cNvPr id="21506" name="Rectangle 3"/>
          <p:cNvSpPr>
            <a:spLocks noGrp="1"/>
          </p:cNvSpPr>
          <p:nvPr>
            <p:ph idx="1"/>
          </p:nvPr>
        </p:nvSpPr>
        <p:spPr>
          <a:xfrm>
            <a:off x="815639" y="1830876"/>
            <a:ext cx="10560722" cy="3299670"/>
          </a:xfrm>
        </p:spPr>
        <p:txBody>
          <a:bodyPr>
            <a:normAutofit/>
          </a:bodyPr>
          <a:lstStyle/>
          <a:p>
            <a:pPr marL="547688" indent="-457200"/>
            <a:r>
              <a:rPr lang="zh-TW" altLang="en-US" sz="3600" b="0" dirty="0"/>
              <a:t>姊妹校申請截止後，一般需</a:t>
            </a:r>
            <a:r>
              <a:rPr lang="en-US" altLang="zh-TW" sz="3600" b="0" dirty="0"/>
              <a:t>1-2</a:t>
            </a:r>
            <a:r>
              <a:rPr lang="zh-TW" altLang="en-US" sz="3600" b="0" dirty="0"/>
              <a:t>個月作業時間，在合理等待時間請勿直接發信詢問催促。</a:t>
            </a:r>
            <a:endParaRPr lang="en-US" altLang="zh-TW" sz="3600" b="0" dirty="0"/>
          </a:p>
          <a:p>
            <a:pPr marL="620840" lvl="1" indent="0">
              <a:buNone/>
            </a:pPr>
            <a:r>
              <a:rPr lang="zh-TW" altLang="en-US" sz="2400" b="0" dirty="0"/>
              <a:t>*如有其他考量請先說明詢問</a:t>
            </a:r>
            <a:endParaRPr lang="en-US" altLang="zh-TW" sz="2400" b="0" dirty="0"/>
          </a:p>
          <a:p>
            <a:pPr marL="547688" indent="-457200"/>
            <a:r>
              <a:rPr lang="zh-TW" altLang="en-US" sz="3600" b="0" dirty="0"/>
              <a:t>尚未收到錄取通知前，勿辦理任何出國手續。</a:t>
            </a:r>
            <a:endParaRPr lang="en-US" altLang="zh-TW" sz="3600" b="0" dirty="0"/>
          </a:p>
          <a:p>
            <a:pPr marL="403543" lvl="1" indent="0">
              <a:lnSpc>
                <a:spcPct val="80000"/>
              </a:lnSpc>
              <a:buNone/>
            </a:pPr>
            <a:endParaRPr lang="zh-TW" altLang="en-US" sz="3200" b="0" dirty="0"/>
          </a:p>
          <a:p>
            <a:pPr marL="90488" indent="19050"/>
            <a:endParaRPr lang="zh-TW" altLang="en-US" sz="2800" b="0" dirty="0"/>
          </a:p>
        </p:txBody>
      </p:sp>
      <p:sp>
        <p:nvSpPr>
          <p:cNvPr id="3" name="文字方塊 2"/>
          <p:cNvSpPr txBox="1"/>
          <p:nvPr/>
        </p:nvSpPr>
        <p:spPr>
          <a:xfrm>
            <a:off x="9741630" y="2420888"/>
            <a:ext cx="1612170" cy="523220"/>
          </a:xfrm>
          <a:prstGeom prst="rect">
            <a:avLst/>
          </a:prstGeom>
          <a:solidFill>
            <a:srgbClr val="986C4F"/>
          </a:solidFill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rgbClr val="FFE3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耐心等待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1487488" y="3948701"/>
            <a:ext cx="4493538" cy="523220"/>
          </a:xfrm>
          <a:prstGeom prst="rect">
            <a:avLst/>
          </a:prstGeom>
          <a:solidFill>
            <a:srgbClr val="986C4F"/>
          </a:solidFill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rgbClr val="FFE3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照常在東華選課、申請宿舍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9" b="47962" l="2716" r="99201">
                        <a14:foregroundMark x1="23003" y1="17266" x2="30192" y2="39089"/>
                        <a14:foregroundMark x1="20447" y1="23741" x2="23962" y2="32134"/>
                        <a14:foregroundMark x1="12300" y1="27578" x2="13099" y2="33094"/>
                        <a14:foregroundMark x1="12141" y1="40048" x2="13099" y2="43165"/>
                        <a14:foregroundMark x1="10383" y1="35731" x2="10064" y2="36691"/>
                        <a14:foregroundMark x1="9425" y1="36930" x2="9744" y2="43405"/>
                        <a14:foregroundMark x1="7029" y1="45803" x2="47604" y2="46283"/>
                        <a14:foregroundMark x1="30990" y1="15588" x2="34185" y2="24221"/>
                        <a14:foregroundMark x1="60863" y1="35731" x2="63578" y2="43165"/>
                      </a14:backgroundRemoval>
                    </a14:imgEffect>
                  </a14:imgLayer>
                </a14:imgProps>
              </a:ext>
            </a:extLst>
          </a:blip>
          <a:srcRect b="51813"/>
          <a:stretch/>
        </p:blipFill>
        <p:spPr>
          <a:xfrm>
            <a:off x="6888088" y="4592132"/>
            <a:ext cx="5192799" cy="1666840"/>
          </a:xfrm>
          <a:prstGeom prst="rect">
            <a:avLst/>
          </a:prstGeom>
        </p:spPr>
      </p:pic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7A6FAA9F-B45A-46AE-BD50-8575D4E09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5</a:t>
            </a:fld>
            <a:endParaRPr lang="zh-TW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/>
          </p:cNvSpPr>
          <p:nvPr>
            <p:ph type="title"/>
          </p:nvPr>
        </p:nvSpPr>
        <p:spPr bwMode="auto">
          <a:xfrm>
            <a:off x="2583628" y="595368"/>
            <a:ext cx="7024744" cy="757888"/>
          </a:xfr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lang="zh-TW" altLang="en-US" sz="5400" dirty="0">
                <a:solidFill>
                  <a:schemeClr val="accent1">
                    <a:lumMod val="75000"/>
                  </a:schemeClr>
                </a:solidFill>
              </a:rPr>
              <a:t>已經收到錄取通知</a:t>
            </a:r>
          </a:p>
        </p:txBody>
      </p:sp>
      <p:sp>
        <p:nvSpPr>
          <p:cNvPr id="21506" name="Rectangle 3"/>
          <p:cNvSpPr>
            <a:spLocks noGrp="1"/>
          </p:cNvSpPr>
          <p:nvPr>
            <p:ph idx="1"/>
          </p:nvPr>
        </p:nvSpPr>
        <p:spPr>
          <a:xfrm>
            <a:off x="1105136" y="1422068"/>
            <a:ext cx="9981728" cy="4392488"/>
          </a:xfrm>
        </p:spPr>
        <p:txBody>
          <a:bodyPr>
            <a:normAutofit/>
          </a:bodyPr>
          <a:lstStyle/>
          <a:p>
            <a:pPr marL="90488" indent="19050">
              <a:buNone/>
            </a:pPr>
            <a:endParaRPr lang="zh-TW" altLang="en-US" sz="2800" b="0" dirty="0"/>
          </a:p>
          <a:p>
            <a:pPr marL="604838" indent="-514350">
              <a:buFont typeface="Wingdings" panose="05000000000000000000" pitchFamily="2" charset="2"/>
              <a:buAutoNum type="circleNumWdWhitePlain"/>
            </a:pPr>
            <a:r>
              <a:rPr lang="zh-TW" altLang="en-US" sz="3600" b="0" dirty="0"/>
              <a:t>檢查錄取通知的</a:t>
            </a:r>
            <a:r>
              <a:rPr lang="zh-TW" altLang="en-US" sz="3600" b="0" dirty="0">
                <a:solidFill>
                  <a:srgbClr val="FF0000"/>
                </a:solidFill>
              </a:rPr>
              <a:t>姓名拼音</a:t>
            </a:r>
            <a:r>
              <a:rPr lang="en-US" altLang="zh-TW" sz="3600" b="0" dirty="0">
                <a:solidFill>
                  <a:srgbClr val="FF0000"/>
                </a:solidFill>
              </a:rPr>
              <a:t>(</a:t>
            </a:r>
            <a:r>
              <a:rPr lang="zh-TW" altLang="en-US" sz="3600" b="0" dirty="0">
                <a:solidFill>
                  <a:srgbClr val="FF0000"/>
                </a:solidFill>
              </a:rPr>
              <a:t>與護照一致</a:t>
            </a:r>
            <a:r>
              <a:rPr lang="en-US" altLang="zh-TW" sz="3600" b="0" dirty="0">
                <a:solidFill>
                  <a:srgbClr val="FF0000"/>
                </a:solidFill>
              </a:rPr>
              <a:t>)</a:t>
            </a:r>
            <a:r>
              <a:rPr lang="zh-TW" altLang="en-US" sz="3600" b="0" dirty="0">
                <a:solidFill>
                  <a:srgbClr val="FF0000"/>
                </a:solidFill>
              </a:rPr>
              <a:t>、個人資訊及交換期間</a:t>
            </a:r>
            <a:r>
              <a:rPr lang="zh-TW" altLang="en-US" sz="3600" b="0" dirty="0"/>
              <a:t>等資訊是否正確。</a:t>
            </a:r>
            <a:endParaRPr lang="en-US" altLang="zh-TW" sz="3600" b="0" dirty="0"/>
          </a:p>
          <a:p>
            <a:pPr marL="604838" indent="-514350">
              <a:buFont typeface="Wingdings" panose="05000000000000000000" pitchFamily="2" charset="2"/>
              <a:buAutoNum type="circleNumWdWhitePlain"/>
            </a:pPr>
            <a:r>
              <a:rPr lang="zh-TW" altLang="en-US" sz="3600" b="0" dirty="0"/>
              <a:t>轉寄錄取通知電子檔給國際處。</a:t>
            </a:r>
            <a:endParaRPr lang="en-US" altLang="zh-TW" sz="3600" b="0" dirty="0"/>
          </a:p>
          <a:p>
            <a:pPr marL="90488" indent="0">
              <a:buNone/>
            </a:pPr>
            <a:r>
              <a:rPr lang="zh-TW" altLang="en-US" b="0" dirty="0"/>
              <a:t>＊如收到紙本錄取通知者請妥善保管</a:t>
            </a:r>
            <a:r>
              <a:rPr lang="en-US" altLang="zh-TW" b="0" dirty="0"/>
              <a:t>-</a:t>
            </a:r>
            <a:r>
              <a:rPr lang="zh-TW" altLang="en-US" b="0" dirty="0"/>
              <a:t>正本僅一份</a:t>
            </a:r>
            <a:r>
              <a:rPr lang="en-US" altLang="zh-TW" b="0" dirty="0"/>
              <a:t>(</a:t>
            </a:r>
            <a:r>
              <a:rPr lang="zh-TW" altLang="en-US" b="0" dirty="0"/>
              <a:t>部分學校僅提供電子檔</a:t>
            </a:r>
            <a:r>
              <a:rPr lang="en-US" altLang="zh-TW" b="0" dirty="0"/>
              <a:t>)</a:t>
            </a:r>
            <a:endParaRPr lang="en-US" altLang="zh-TW" sz="1800" b="0" dirty="0"/>
          </a:p>
          <a:p>
            <a:pPr marL="604838" indent="-514350">
              <a:buFont typeface="Wingdings" panose="05000000000000000000" pitchFamily="2" charset="2"/>
              <a:buAutoNum type="circleNumWdWhitePlain" startAt="3"/>
            </a:pPr>
            <a:r>
              <a:rPr lang="zh-TW" altLang="en-US" sz="3600" b="0" dirty="0"/>
              <a:t>預約辦理簽證等出國相關準備。</a:t>
            </a:r>
            <a:endParaRPr lang="en-US" altLang="zh-TW" sz="1000" b="0" dirty="0"/>
          </a:p>
          <a:p>
            <a:pPr marL="90488" indent="19050"/>
            <a:endParaRPr lang="zh-TW" altLang="en-US" sz="2800" b="0" dirty="0"/>
          </a:p>
        </p:txBody>
      </p:sp>
      <p:sp>
        <p:nvSpPr>
          <p:cNvPr id="3" name="文字方塊 2"/>
          <p:cNvSpPr txBox="1"/>
          <p:nvPr/>
        </p:nvSpPr>
        <p:spPr>
          <a:xfrm>
            <a:off x="8181490" y="4077072"/>
            <a:ext cx="2021707" cy="369332"/>
          </a:xfrm>
          <a:prstGeom prst="rect">
            <a:avLst/>
          </a:prstGeom>
          <a:solidFill>
            <a:srgbClr val="986C4F"/>
          </a:solidFill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FFE3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盡早辦理勿拖延</a:t>
            </a:r>
            <a:r>
              <a:rPr lang="en-US" altLang="zh-TW" b="1" dirty="0">
                <a:solidFill>
                  <a:srgbClr val="FFE3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endParaRPr lang="zh-TW" altLang="en-US" b="1" dirty="0">
              <a:solidFill>
                <a:srgbClr val="FFE3BD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3D2988D-DE4A-435F-B621-62F6B03AB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6</a:t>
            </a:fld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A3FAD57-96A2-4879-A64D-46B7F8B0CE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669" l="556" r="100000">
                        <a14:foregroundMark x1="15000" y1="60927" x2="15000" y2="60927"/>
                        <a14:foregroundMark x1="16667" y1="72185" x2="16667" y2="72185"/>
                        <a14:foregroundMark x1="22222" y1="76490" x2="22222" y2="76490"/>
                        <a14:foregroundMark x1="25000" y1="73510" x2="25000" y2="73510"/>
                        <a14:foregroundMark x1="13056" y1="64238" x2="20556" y2="81457"/>
                        <a14:foregroundMark x1="8611" y1="64570" x2="19167" y2="79801"/>
                        <a14:foregroundMark x1="42222" y1="33775" x2="42222" y2="33775"/>
                        <a14:foregroundMark x1="59167" y1="22185" x2="78611" y2="23841"/>
                        <a14:foregroundMark x1="89722" y1="38079" x2="94444" y2="69205"/>
                        <a14:foregroundMark x1="91944" y1="75828" x2="71944" y2="88411"/>
                        <a14:foregroundMark x1="56389" y1="88079" x2="39444" y2="71854"/>
                        <a14:foregroundMark x1="39722" y1="36755" x2="35000" y2="61921"/>
                        <a14:foregroundMark x1="24722" y1="57947" x2="25833" y2="59934"/>
                        <a14:foregroundMark x1="37222" y1="8278" x2="38333" y2="16225"/>
                        <a14:foregroundMark x1="85000" y1="11921" x2="95000" y2="22185"/>
                        <a14:foregroundMark x1="65278" y1="55960" x2="65278" y2="55960"/>
                        <a14:foregroundMark x1="65556" y1="40066" x2="65556" y2="40066"/>
                        <a14:foregroundMark x1="48056" y1="91060" x2="48056" y2="91060"/>
                        <a14:foregroundMark x1="84444" y1="92384" x2="84444" y2="9238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38389" y="5139965"/>
            <a:ext cx="1329615" cy="111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404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出國前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918" b="100000" l="10000" r="96000">
                        <a14:foregroundMark x1="70222" y1="49760" x2="70222" y2="49760"/>
                        <a14:foregroundMark x1="70889" y1="44604" x2="70889" y2="44604"/>
                        <a14:foregroundMark x1="60000" y1="50240" x2="60000" y2="50240"/>
                        <a14:foregroundMark x1="57556" y1="55276" x2="57556" y2="55276"/>
                        <a14:foregroundMark x1="58333" y1="60911" x2="58333" y2="60911"/>
                        <a14:foregroundMark x1="62444" y1="65108" x2="62444" y2="65108"/>
                        <a14:foregroundMark x1="67000" y1="64748" x2="67000" y2="64748"/>
                        <a14:foregroundMark x1="70556" y1="60552" x2="70556" y2="60552"/>
                        <a14:foregroundMark x1="73333" y1="54916" x2="73333" y2="54916"/>
                        <a14:foregroundMark x1="75556" y1="52158" x2="75556" y2="52158"/>
                        <a14:foregroundMark x1="78667" y1="57794" x2="78667" y2="57794"/>
                        <a14:foregroundMark x1="80444" y1="61871" x2="80444" y2="61871"/>
                        <a14:foregroundMark x1="82111" y1="67626" x2="82111" y2="67626"/>
                        <a14:foregroundMark x1="82333" y1="72422" x2="82000" y2="72662"/>
                        <a14:foregroundMark x1="80000" y1="78537" x2="80000" y2="78537"/>
                        <a14:foregroundMark x1="75111" y1="83453" x2="75111" y2="83453"/>
                        <a14:foregroundMark x1="70556" y1="85851" x2="70000" y2="85971"/>
                        <a14:foregroundMark x1="66556" y1="87770" x2="66111" y2="87770"/>
                        <a14:foregroundMark x1="60333" y1="89448" x2="60333" y2="89448"/>
                        <a14:foregroundMark x1="53556" y1="90767" x2="53556" y2="90767"/>
                        <a14:foregroundMark x1="49000" y1="90887" x2="49000" y2="90887"/>
                        <a14:foregroundMark x1="44667" y1="91487" x2="44667" y2="91487"/>
                        <a14:foregroundMark x1="37000" y1="92326" x2="37000" y2="92326"/>
                        <a14:foregroundMark x1="33333" y1="93525" x2="33333" y2="93525"/>
                        <a14:foregroundMark x1="26556" y1="94724" x2="26556" y2="94724"/>
                        <a14:foregroundMark x1="23111" y1="96403" x2="23111" y2="96403"/>
                        <a14:foregroundMark x1="17667" y1="99281" x2="17667" y2="992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95600" y="2636912"/>
            <a:ext cx="3867586" cy="3583963"/>
          </a:xfrm>
          <a:prstGeom prst="rect">
            <a:avLst/>
          </a:prstGeom>
        </p:spPr>
      </p:pic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A3D347D8-5E04-4181-A59F-E550480B5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639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375847" y="620688"/>
            <a:ext cx="3440306" cy="720080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5400" dirty="0">
                <a:solidFill>
                  <a:schemeClr val="accent1">
                    <a:lumMod val="75000"/>
                  </a:schemeClr>
                </a:solidFill>
              </a:rPr>
              <a:t>出國時間</a:t>
            </a: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983432" y="1628800"/>
            <a:ext cx="10370367" cy="4248472"/>
          </a:xfrm>
        </p:spPr>
        <p:txBody>
          <a:bodyPr>
            <a:normAutofit/>
          </a:bodyPr>
          <a:lstStyle/>
          <a:p>
            <a:pPr marL="681038" indent="-5715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TW" altLang="en-US" sz="3600" b="0" dirty="0"/>
              <a:t>建議同一學校交換生搭乘同一航班，相互協助，並於姊妹校</a:t>
            </a:r>
            <a:r>
              <a:rPr lang="zh-TW" altLang="en-US" sz="3600" b="0" dirty="0">
                <a:solidFill>
                  <a:srgbClr val="FF0000"/>
                </a:solidFill>
              </a:rPr>
              <a:t>指定日期</a:t>
            </a:r>
            <a:r>
              <a:rPr lang="zh-TW" altLang="en-US" sz="3600" b="0" dirty="0"/>
              <a:t>抵達。</a:t>
            </a:r>
            <a:endParaRPr lang="en-US" altLang="zh-TW" sz="3600" b="0" dirty="0"/>
          </a:p>
          <a:p>
            <a:pPr marL="681038" indent="-5715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TW" altLang="en-US" sz="3600" b="0" dirty="0"/>
              <a:t>確認交換學校收到了你的電子機票</a:t>
            </a:r>
            <a:r>
              <a:rPr lang="en-US" altLang="zh-TW" sz="3600" b="0" dirty="0"/>
              <a:t>/</a:t>
            </a:r>
            <a:r>
              <a:rPr lang="zh-TW" altLang="en-US" sz="3600" b="0" dirty="0"/>
              <a:t>班機資訊。</a:t>
            </a:r>
            <a:endParaRPr lang="en-US" altLang="zh-TW" sz="3600" b="0" dirty="0"/>
          </a:p>
          <a:p>
            <a:pPr marL="681038" indent="-5715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TW" altLang="en-US" sz="3600" b="0" dirty="0"/>
              <a:t>如因個人因素延誤報到，請一定要事先取得交換學校同意並知會國際處，否則有可能</a:t>
            </a:r>
            <a:r>
              <a:rPr lang="zh-TW" altLang="en-US" sz="3900" b="0" dirty="0">
                <a:solidFill>
                  <a:srgbClr val="FF0000"/>
                </a:solidFill>
              </a:rPr>
              <a:t>喪失交換資格</a:t>
            </a:r>
            <a:r>
              <a:rPr lang="zh-TW" altLang="en-US" sz="3600" b="0" dirty="0"/>
              <a:t>。</a:t>
            </a:r>
            <a:endParaRPr lang="en-US" altLang="zh-TW" sz="3600" b="0" dirty="0"/>
          </a:p>
          <a:p>
            <a:pPr marL="109537" indent="0">
              <a:spcBef>
                <a:spcPts val="1200"/>
              </a:spcBef>
              <a:buNone/>
            </a:pPr>
            <a:endParaRPr lang="zh-TW" altLang="en-US" b="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9" b="82538" l="0" r="100000">
                        <a14:foregroundMark x1="60357" y1="66822" x2="60357" y2="66822"/>
                        <a14:foregroundMark x1="43571" y1="59139" x2="82976" y2="62980"/>
                        <a14:foregroundMark x1="45476" y1="63795" x2="67262" y2="69383"/>
                        <a14:foregroundMark x1="52619" y1="62631" x2="42976" y2="64726"/>
                        <a14:foregroundMark x1="85357" y1="33295" x2="86429" y2="45984"/>
                        <a14:foregroundMark x1="61548" y1="57043" x2="80476" y2="52386"/>
                        <a14:foregroundMark x1="92381" y1="32829" x2="95476" y2="35739"/>
                        <a14:foregroundMark x1="44405" y1="68219" x2="56548" y2="71944"/>
                        <a14:foregroundMark x1="42619" y1="64610" x2="45952" y2="73807"/>
                        <a14:foregroundMark x1="43571" y1="58324" x2="79048" y2="50058"/>
                        <a14:foregroundMark x1="13571" y1="28289" x2="55357" y2="37835"/>
                        <a14:foregroundMark x1="55595" y1="26659" x2="32143" y2="39581"/>
                        <a14:foregroundMark x1="62976" y1="58440" x2="82143" y2="57043"/>
                        <a14:foregroundMark x1="57381" y1="63097" x2="76429" y2="66938"/>
                        <a14:foregroundMark x1="14524" y1="26659" x2="17857" y2="27474"/>
                        <a14:foregroundMark x1="2857" y1="22817" x2="2857" y2="22817"/>
                        <a14:foregroundMark x1="6429" y1="23166" x2="6429" y2="23166"/>
                        <a14:foregroundMark x1="12143" y1="24098" x2="12143" y2="24098"/>
                        <a14:foregroundMark x1="40119" y1="49593" x2="40119" y2="49593"/>
                        <a14:foregroundMark x1="43571" y1="53900" x2="43571" y2="53900"/>
                        <a14:foregroundMark x1="47857" y1="56345" x2="47857" y2="56345"/>
                        <a14:foregroundMark x1="77024" y1="48428" x2="77024" y2="48428"/>
                        <a14:foregroundMark x1="77857" y1="42957" x2="77857" y2="42957"/>
                        <a14:foregroundMark x1="77857" y1="37485" x2="77857" y2="37485"/>
                        <a14:foregroundMark x1="75476" y1="32130" x2="75476" y2="32130"/>
                        <a14:foregroundMark x1="72619" y1="29104" x2="72619" y2="29104"/>
                        <a14:foregroundMark x1="67857" y1="30035" x2="67857" y2="30035"/>
                        <a14:foregroundMark x1="67857" y1="35506" x2="67857" y2="35506"/>
                        <a14:foregroundMark x1="73452" y1="36671" x2="73452" y2="36671"/>
                        <a14:foregroundMark x1="80357" y1="28056" x2="80357" y2="28056"/>
                        <a14:foregroundMark x1="82738" y1="21886" x2="82738" y2="21886"/>
                        <a14:foregroundMark x1="85952" y1="18626" x2="85952" y2="18626"/>
                        <a14:foregroundMark x1="90238" y1="17229" x2="90238" y2="1722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325249">
            <a:off x="7976428" y="4721333"/>
            <a:ext cx="2367187" cy="2420730"/>
          </a:xfrm>
          <a:prstGeom prst="rect">
            <a:avLst/>
          </a:prstGeom>
        </p:spPr>
      </p:pic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23D2440-46EE-44B4-9940-F6A7F5BE3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5381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315580" y="467782"/>
            <a:ext cx="7560840" cy="731724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5400" dirty="0">
                <a:solidFill>
                  <a:schemeClr val="accent1">
                    <a:lumMod val="75000"/>
                  </a:schemeClr>
                </a:solidFill>
              </a:rPr>
              <a:t>出國手續單</a:t>
            </a:r>
          </a:p>
        </p:txBody>
      </p:sp>
      <p:sp>
        <p:nvSpPr>
          <p:cNvPr id="28673" name="內容版面配置區 1"/>
          <p:cNvSpPr>
            <a:spLocks noGrp="1"/>
          </p:cNvSpPr>
          <p:nvPr>
            <p:ph idx="1"/>
          </p:nvPr>
        </p:nvSpPr>
        <p:spPr>
          <a:xfrm>
            <a:off x="838200" y="1554903"/>
            <a:ext cx="10515600" cy="4680520"/>
          </a:xfrm>
        </p:spPr>
        <p:txBody>
          <a:bodyPr>
            <a:noAutofit/>
          </a:bodyPr>
          <a:lstStyle/>
          <a:p>
            <a:r>
              <a:rPr lang="zh-TW" altLang="en-US" sz="3200" b="0" dirty="0"/>
              <a:t>請盡早辦理，最晚</a:t>
            </a:r>
            <a:r>
              <a:rPr lang="zh-TW" altLang="en-US" sz="3200" b="0" dirty="0">
                <a:solidFill>
                  <a:srgbClr val="FF0000"/>
                </a:solidFill>
              </a:rPr>
              <a:t>出國</a:t>
            </a:r>
            <a:r>
              <a:rPr lang="zh-TW" altLang="zh-TW" sz="3200" b="0" dirty="0">
                <a:solidFill>
                  <a:srgbClr val="FF0000"/>
                </a:solidFill>
              </a:rPr>
              <a:t>二週</a:t>
            </a:r>
            <a:r>
              <a:rPr lang="zh-TW" altLang="en-US" sz="3200" b="0" dirty="0">
                <a:solidFill>
                  <a:srgbClr val="FF0000"/>
                </a:solidFill>
              </a:rPr>
              <a:t>前完成</a:t>
            </a:r>
            <a:endParaRPr lang="en-US" altLang="zh-TW" sz="3200" b="0" dirty="0">
              <a:solidFill>
                <a:srgbClr val="FF0000"/>
              </a:solidFill>
            </a:endParaRPr>
          </a:p>
          <a:p>
            <a:r>
              <a:rPr lang="zh-TW" altLang="en-US" sz="3200" b="0" dirty="0"/>
              <a:t>蓋章順序</a:t>
            </a:r>
            <a:r>
              <a:rPr lang="en-US" altLang="zh-TW" sz="3200" b="0" dirty="0"/>
              <a:t>:</a:t>
            </a:r>
            <a:r>
              <a:rPr lang="zh-TW" altLang="en-US" sz="3200" b="0" dirty="0"/>
              <a:t> 系所助理        導師</a:t>
            </a:r>
            <a:r>
              <a:rPr lang="en-US" altLang="zh-TW" sz="3200" b="0" dirty="0"/>
              <a:t>/</a:t>
            </a:r>
            <a:r>
              <a:rPr lang="zh-TW" altLang="en-US" sz="3200" b="0" dirty="0"/>
              <a:t>指導教授</a:t>
            </a:r>
            <a:endParaRPr lang="en-US" altLang="zh-TW" sz="3200" b="0" dirty="0"/>
          </a:p>
          <a:p>
            <a:r>
              <a:rPr lang="zh-TW" altLang="en-US" sz="3200" b="0" u="sng" dirty="0">
                <a:latin typeface="Times New Roman" pitchFamily="18" charset="0"/>
                <a:cs typeface="Times New Roman" pitchFamily="18" charset="0"/>
                <a:hlinkClick r:id="rId3"/>
              </a:rPr>
              <a:t>上傳繳交下列資料</a:t>
            </a:r>
            <a:r>
              <a:rPr lang="en-US" altLang="zh-TW" sz="3200" b="0" u="sng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TW" altLang="en-US" sz="3200" b="0" u="sng" dirty="0">
                <a:latin typeface="Times New Roman" pitchFamily="18" charset="0"/>
                <a:cs typeface="Times New Roman" pitchFamily="18" charset="0"/>
              </a:rPr>
              <a:t>不須交紙本</a:t>
            </a:r>
            <a:r>
              <a:rPr lang="en-US" altLang="zh-TW" sz="3200" b="0" u="sng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530352" lvl="1" indent="0">
              <a:buNone/>
            </a:pPr>
            <a:r>
              <a:rPr lang="en-US" altLang="zh-TW" sz="3200" b="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TW" altLang="en-US" sz="3200" b="0" dirty="0">
                <a:latin typeface="Times New Roman" pitchFamily="18" charset="0"/>
                <a:cs typeface="Times New Roman" pitchFamily="18" charset="0"/>
              </a:rPr>
              <a:t>出國手續單</a:t>
            </a:r>
            <a:endParaRPr lang="en-US" altLang="zh-TW" sz="3200" b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0352" lvl="1" indent="0">
              <a:buNone/>
            </a:pPr>
            <a:r>
              <a:rPr lang="en-US" altLang="zh-TW" sz="3200" b="0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TW" altLang="en-US" sz="3200" b="0" dirty="0">
                <a:latin typeface="Times New Roman" pitchFamily="18" charset="0"/>
                <a:cs typeface="Times New Roman" pitchFamily="18" charset="0"/>
              </a:rPr>
              <a:t>來回電子機票</a:t>
            </a:r>
            <a:r>
              <a:rPr lang="en-US" altLang="zh-TW" sz="3200" b="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TW" altLang="en-US" sz="3200" b="0" dirty="0">
                <a:latin typeface="Times New Roman" pitchFamily="18" charset="0"/>
                <a:cs typeface="Times New Roman" pitchFamily="18" charset="0"/>
              </a:rPr>
              <a:t>航班時間</a:t>
            </a:r>
            <a:r>
              <a:rPr lang="en-US" altLang="zh-TW" sz="3200" b="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530352" lvl="1" indent="0">
              <a:buNone/>
            </a:pPr>
            <a:r>
              <a:rPr lang="en-US" altLang="zh-TW" sz="3200" b="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zh-TW" altLang="en-US" sz="3200" b="0" dirty="0">
                <a:latin typeface="Times New Roman" pitchFamily="18" charset="0"/>
                <a:cs typeface="Times New Roman" pitchFamily="18" charset="0"/>
              </a:rPr>
              <a:t>保險證明</a:t>
            </a:r>
            <a:endParaRPr lang="en-US" altLang="zh-TW" sz="3200" b="0" dirty="0">
              <a:latin typeface="Times New Roman" pitchFamily="18" charset="0"/>
              <a:cs typeface="Times New Roman" pitchFamily="18" charset="0"/>
            </a:endParaRPr>
          </a:p>
          <a:p>
            <a:pPr marL="530352" lvl="1" indent="0">
              <a:buNone/>
            </a:pPr>
            <a:r>
              <a:rPr lang="en-US" altLang="zh-TW" sz="3200" b="0" dirty="0">
                <a:latin typeface="Times New Roman" pitchFamily="18" charset="0"/>
                <a:cs typeface="Times New Roman" pitchFamily="18" charset="0"/>
              </a:rPr>
              <a:t>4.114-2</a:t>
            </a:r>
            <a:r>
              <a:rPr lang="zh-TW" altLang="en-US" sz="3200" b="0" dirty="0">
                <a:latin typeface="Times New Roman" pitchFamily="18" charset="0"/>
                <a:cs typeface="Times New Roman" pitchFamily="18" charset="0"/>
              </a:rPr>
              <a:t>在學證明</a:t>
            </a:r>
            <a:endParaRPr lang="en-US" altLang="zh-TW" sz="3200" b="0" dirty="0">
              <a:latin typeface="Times New Roman" pitchFamily="18" charset="0"/>
              <a:cs typeface="Times New Roman" pitchFamily="18" charset="0"/>
            </a:endParaRPr>
          </a:p>
          <a:p>
            <a:pPr marL="530352" lvl="1" indent="0">
              <a:buNone/>
            </a:pPr>
            <a:r>
              <a:rPr lang="en-US" altLang="zh-TW" sz="3200" b="0" dirty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zh-TW" altLang="en-US" sz="3200" b="0" dirty="0">
                <a:latin typeface="Times New Roman" pitchFamily="18" charset="0"/>
                <a:cs typeface="Times New Roman" pitchFamily="18" charset="0"/>
              </a:rPr>
              <a:t>役男出國申請文件或免役證明</a:t>
            </a:r>
            <a:r>
              <a:rPr lang="en-US" altLang="zh-TW" sz="3200" b="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TW" altLang="en-US" sz="3200" b="0" dirty="0">
                <a:latin typeface="Times New Roman" pitchFamily="18" charset="0"/>
                <a:cs typeface="Times New Roman" pitchFamily="18" charset="0"/>
              </a:rPr>
              <a:t>盡早辦理</a:t>
            </a:r>
            <a:r>
              <a:rPr lang="en-US" altLang="zh-TW" sz="3200" b="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530352" lvl="1" indent="0" algn="ctr">
              <a:buNone/>
            </a:pPr>
            <a:r>
              <a:rPr lang="zh-TW" altLang="en-US" sz="2800" b="0" dirty="0">
                <a:latin typeface="Times New Roman" pitchFamily="18" charset="0"/>
                <a:cs typeface="Times New Roman" pitchFamily="18" charset="0"/>
              </a:rPr>
              <a:t>*若有特殊情況，請事先來信</a:t>
            </a:r>
            <a:endParaRPr lang="en-US" altLang="zh-TW" sz="2800" b="0" dirty="0">
              <a:latin typeface="Times New Roman" pitchFamily="18" charset="0"/>
              <a:cs typeface="Times New Roman" pitchFamily="18" charset="0"/>
            </a:endParaRPr>
          </a:p>
          <a:p>
            <a:pPr marL="530352" lvl="1" indent="0">
              <a:buNone/>
            </a:pPr>
            <a:endParaRPr lang="en-US" altLang="zh-TW" sz="3200" b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8709920" y="3429000"/>
            <a:ext cx="3125087" cy="1077218"/>
          </a:xfrm>
          <a:prstGeom prst="rect">
            <a:avLst/>
          </a:prstGeom>
          <a:solidFill>
            <a:srgbClr val="986C4F"/>
          </a:solidFill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FFE3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取得錄取通知後</a:t>
            </a:r>
            <a:endParaRPr lang="en-US" altLang="zh-TW" sz="3200" b="1" dirty="0">
              <a:solidFill>
                <a:srgbClr val="FFE3BD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200" b="1" dirty="0">
                <a:solidFill>
                  <a:srgbClr val="FFE3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就可以開始辦理</a:t>
            </a:r>
          </a:p>
        </p:txBody>
      </p:sp>
      <p:sp>
        <p:nvSpPr>
          <p:cNvPr id="4" name="向右箭號 3"/>
          <p:cNvSpPr/>
          <p:nvPr/>
        </p:nvSpPr>
        <p:spPr>
          <a:xfrm>
            <a:off x="4727848" y="2132856"/>
            <a:ext cx="504056" cy="412624"/>
          </a:xfrm>
          <a:prstGeom prst="rightArrow">
            <a:avLst/>
          </a:prstGeom>
          <a:solidFill>
            <a:srgbClr val="6DA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AF8953F-809A-427D-8C09-C2C18AD5E8D4}"/>
              </a:ext>
            </a:extLst>
          </p:cNvPr>
          <p:cNvSpPr txBox="1"/>
          <p:nvPr/>
        </p:nvSpPr>
        <p:spPr>
          <a:xfrm>
            <a:off x="8832304" y="491620"/>
            <a:ext cx="1440160" cy="338554"/>
          </a:xfrm>
          <a:prstGeom prst="rect">
            <a:avLst/>
          </a:prstGeom>
          <a:solidFill>
            <a:srgbClr val="986C4F"/>
          </a:solidFill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srgbClr val="FFE3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請勿直接搜尋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AFC137F-F200-4419-967F-E7897E0AC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93963-5CB5-4C4B-9382-A9DBA7E0B075}" type="slidenum">
              <a:rPr lang="zh-TW" altLang="en-US" smtClean="0"/>
              <a:pPr>
                <a:defRPr/>
              </a:pPr>
              <a:t>9</a:t>
            </a:fld>
            <a:endParaRPr lang="zh-TW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76EEBC2-852E-41D7-BDBD-C18FBC87A43E}"/>
              </a:ext>
            </a:extLst>
          </p:cNvPr>
          <p:cNvSpPr/>
          <p:nvPr/>
        </p:nvSpPr>
        <p:spPr>
          <a:xfrm>
            <a:off x="8532741" y="830174"/>
            <a:ext cx="28989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dirty="0">
                <a:solidFill>
                  <a:srgbClr val="082F4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範本於國際處網站下載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069714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tem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.potx" id="{013900EA-32F2-4489-AFDE-8C9DD13566BA}" vid="{8C26943E-B2BB-49FC-A6DD-8DD72D415186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</Template>
  <TotalTime>15770</TotalTime>
  <Words>2598</Words>
  <Application>Microsoft Office PowerPoint</Application>
  <PresentationFormat>寬螢幕</PresentationFormat>
  <Paragraphs>284</Paragraphs>
  <Slides>37</Slides>
  <Notes>13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37</vt:i4>
      </vt:variant>
    </vt:vector>
  </HeadingPairs>
  <TitlesOfParts>
    <vt:vector size="46" baseType="lpstr">
      <vt:lpstr>Microsoft JhengHei</vt:lpstr>
      <vt:lpstr>Microsoft JhengHei</vt:lpstr>
      <vt:lpstr>新細明體</vt:lpstr>
      <vt:lpstr>Arial</vt:lpstr>
      <vt:lpstr>Calibri</vt:lpstr>
      <vt:lpstr>Calibri Light</vt:lpstr>
      <vt:lpstr>Times New Roman</vt:lpstr>
      <vt:lpstr>Wingdings</vt:lpstr>
      <vt:lpstr>temp</vt:lpstr>
      <vt:lpstr>國立東華大學 2026年秋季(115-1) 出國交換生行前說明會</vt:lpstr>
      <vt:lpstr>出國交換時程</vt:lpstr>
      <vt:lpstr>OUTLINE</vt:lpstr>
      <vt:lpstr>錄取通知 範例</vt:lpstr>
      <vt:lpstr>還沒拿到錄取通知</vt:lpstr>
      <vt:lpstr>已經收到錄取通知</vt:lpstr>
      <vt:lpstr>出國前</vt:lpstr>
      <vt:lpstr>出國時間</vt:lpstr>
      <vt:lpstr>出國手續單</vt:lpstr>
      <vt:lpstr>出國手續單</vt:lpstr>
      <vt:lpstr>如果你是役男</vt:lpstr>
      <vt:lpstr>縣市政府核准函</vt:lpstr>
      <vt:lpstr>115-1註冊</vt:lpstr>
      <vt:lpstr>網路費用</vt:lpstr>
      <vt:lpstr>東華宿舍</vt:lpstr>
      <vt:lpstr>東華課程</vt:lpstr>
      <vt:lpstr>東華學生保險</vt:lpstr>
      <vt:lpstr>出國保險</vt:lpstr>
      <vt:lpstr>攜帶的物品</vt:lpstr>
      <vt:lpstr>還可以多準備什麼?</vt:lpstr>
      <vt:lpstr>小提醒</vt:lpstr>
      <vt:lpstr>交換期間</vt:lpstr>
      <vt:lpstr>交換須知</vt:lpstr>
      <vt:lpstr>責任義務</vt:lpstr>
      <vt:lpstr>PowerPoint 簡報</vt:lpstr>
      <vt:lpstr>交換學校研讀心得報告</vt:lpstr>
      <vt:lpstr>交換期間課程</vt:lpstr>
      <vt:lpstr>返國日期</vt:lpstr>
      <vt:lpstr>返國後</vt:lpstr>
      <vt:lpstr>PowerPoint 簡報</vt:lpstr>
      <vt:lpstr>學海飛颺心得上傳</vt:lpstr>
      <vt:lpstr>補助款</vt:lpstr>
      <vt:lpstr>畢業生</vt:lpstr>
      <vt:lpstr>其他業務窗口</vt:lpstr>
      <vt:lpstr>保持開放心態 結交各國朋友 開拓國際視野 體驗異國文化 成長獨立自主 提升語言能力</vt:lpstr>
      <vt:lpstr>常見問題</vt:lpstr>
      <vt:lpstr>Q&amp;A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國立東華大學 2012年交換生行前說明</dc:title>
  <dc:creator>Sonia</dc:creator>
  <cp:lastModifiedBy>user</cp:lastModifiedBy>
  <cp:revision>386</cp:revision>
  <cp:lastPrinted>2025-12-26T01:18:12Z</cp:lastPrinted>
  <dcterms:created xsi:type="dcterms:W3CDTF">2012-06-06T11:11:55Z</dcterms:created>
  <dcterms:modified xsi:type="dcterms:W3CDTF">2026-06-05T00:25:39Z</dcterms:modified>
</cp:coreProperties>
</file>